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24"/>
  </p:notesMasterIdLst>
  <p:sldIdLst>
    <p:sldId id="256" r:id="rId2"/>
    <p:sldId id="399" r:id="rId3"/>
    <p:sldId id="409" r:id="rId4"/>
    <p:sldId id="491" r:id="rId5"/>
    <p:sldId id="490" r:id="rId6"/>
    <p:sldId id="419" r:id="rId7"/>
    <p:sldId id="498" r:id="rId8"/>
    <p:sldId id="507" r:id="rId9"/>
    <p:sldId id="510" r:id="rId10"/>
    <p:sldId id="504" r:id="rId11"/>
    <p:sldId id="274" r:id="rId12"/>
    <p:sldId id="508" r:id="rId13"/>
    <p:sldId id="513" r:id="rId14"/>
    <p:sldId id="512" r:id="rId15"/>
    <p:sldId id="509" r:id="rId16"/>
    <p:sldId id="514" r:id="rId17"/>
    <p:sldId id="517" r:id="rId18"/>
    <p:sldId id="516" r:id="rId19"/>
    <p:sldId id="518" r:id="rId20"/>
    <p:sldId id="522" r:id="rId21"/>
    <p:sldId id="520" r:id="rId22"/>
    <p:sldId id="407" r:id="rId2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FA"/>
    <a:srgbClr val="FF1919"/>
    <a:srgbClr val="0036A2"/>
    <a:srgbClr val="B7FFD8"/>
    <a:srgbClr val="AB463E"/>
    <a:srgbClr val="FF4747"/>
    <a:srgbClr val="009ED6"/>
    <a:srgbClr val="15FF7F"/>
    <a:srgbClr val="007A37"/>
    <a:srgbClr val="9C64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29"/>
    <p:restoredTop sz="94760"/>
  </p:normalViewPr>
  <p:slideViewPr>
    <p:cSldViewPr snapToGrid="0" snapToObjects="1">
      <p:cViewPr varScale="1">
        <p:scale>
          <a:sx n="77" d="100"/>
          <a:sy n="77" d="100"/>
        </p:scale>
        <p:origin x="11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57;&#1058;&#1040;&#1058;&#1068;&#1048;\2023\&#1048;&#1058;&#1054;&#1043;\&#1052;&#1077;&#1090;&#1086;&#1076;&#1080;&#1082;&#1072;_&#1058;&#1080;&#1093;&#1086;&#1085;&#1086;&#1074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57;&#1058;&#1040;&#1058;&#1068;&#1048;\2023\&#1048;&#1058;&#1054;&#1043;\&#1052;&#1077;&#1090;&#1086;&#1076;&#1080;&#1082;&#1072;_&#1058;&#1080;&#1093;&#1086;&#1085;&#1086;&#1074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75306767620988"/>
          <c:y val="4.8245614035087717E-2"/>
          <c:w val="0.59169218361368126"/>
          <c:h val="0.925986324077911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'Рис. 1'!$H$1</c:f>
              <c:strCache>
                <c:ptCount val="1"/>
                <c:pt idx="0">
                  <c:v>2001</c:v>
                </c:pt>
              </c:strCache>
            </c:strRef>
          </c:tx>
          <c:spPr>
            <a:solidFill>
              <a:srgbClr val="008FFA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1'!$G$2:$G$9</c:f>
              <c:strCache>
                <c:ptCount val="8"/>
                <c:pt idx="0">
                  <c:v>Руководители </c:v>
                </c:pt>
                <c:pt idx="1">
                  <c:v>Профессионалы</c:v>
                </c:pt>
                <c:pt idx="2">
                  <c:v>Полупрофессионалы</c:v>
                </c:pt>
                <c:pt idx="3">
                  <c:v>Служащие </c:v>
                </c:pt>
                <c:pt idx="4">
                  <c:v>Работники  торговли и услуг</c:v>
                </c:pt>
                <c:pt idx="5">
                  <c:v>Квалифицированные рабочие ручного труда</c:v>
                </c:pt>
                <c:pt idx="6">
                  <c:v>Операторы машин и механизмов</c:v>
                </c:pt>
                <c:pt idx="7">
                  <c:v>Неквалифицированные рабочие </c:v>
                </c:pt>
              </c:strCache>
            </c:strRef>
          </c:cat>
          <c:val>
            <c:numRef>
              <c:f>'Рис. 1'!$H$2:$H$9</c:f>
              <c:numCache>
                <c:formatCode>0</c:formatCode>
                <c:ptCount val="8"/>
                <c:pt idx="0">
                  <c:v>7.0607114201658199</c:v>
                </c:pt>
                <c:pt idx="1">
                  <c:v>17.999465097619684</c:v>
                </c:pt>
                <c:pt idx="2">
                  <c:v>14.897031291789247</c:v>
                </c:pt>
                <c:pt idx="3">
                  <c:v>5.2687884461085854</c:v>
                </c:pt>
                <c:pt idx="4">
                  <c:v>14.736560577694572</c:v>
                </c:pt>
                <c:pt idx="5">
                  <c:v>14.469109387536774</c:v>
                </c:pt>
                <c:pt idx="6">
                  <c:v>16.314522599625569</c:v>
                </c:pt>
                <c:pt idx="7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BE-40F1-A32F-6234B1E9F44F}"/>
            </c:ext>
          </c:extLst>
        </c:ser>
        <c:ser>
          <c:idx val="2"/>
          <c:order val="1"/>
          <c:tx>
            <c:strRef>
              <c:f>'Рис. 1'!$I$1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191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1'!$G$2:$G$9</c:f>
              <c:strCache>
                <c:ptCount val="8"/>
                <c:pt idx="0">
                  <c:v>Руководители </c:v>
                </c:pt>
                <c:pt idx="1">
                  <c:v>Профессионалы</c:v>
                </c:pt>
                <c:pt idx="2">
                  <c:v>Полупрофессионалы</c:v>
                </c:pt>
                <c:pt idx="3">
                  <c:v>Служащие </c:v>
                </c:pt>
                <c:pt idx="4">
                  <c:v>Работники  торговли и услуг</c:v>
                </c:pt>
                <c:pt idx="5">
                  <c:v>Квалифицированные рабочие ручного труда</c:v>
                </c:pt>
                <c:pt idx="6">
                  <c:v>Операторы машин и механизмов</c:v>
                </c:pt>
                <c:pt idx="7">
                  <c:v>Неквалифицированные рабочие </c:v>
                </c:pt>
              </c:strCache>
            </c:strRef>
          </c:cat>
          <c:val>
            <c:numRef>
              <c:f>'Рис. 1'!$I$2:$I$9</c:f>
              <c:numCache>
                <c:formatCode>0</c:formatCode>
                <c:ptCount val="8"/>
                <c:pt idx="0">
                  <c:v>6.078004355573154</c:v>
                </c:pt>
                <c:pt idx="1">
                  <c:v>18</c:v>
                </c:pt>
                <c:pt idx="2">
                  <c:v>20.055434567412394</c:v>
                </c:pt>
                <c:pt idx="3">
                  <c:v>5.5038606216590775</c:v>
                </c:pt>
                <c:pt idx="4">
                  <c:v>17.422292615323698</c:v>
                </c:pt>
                <c:pt idx="5">
                  <c:v>12.92813304296179</c:v>
                </c:pt>
                <c:pt idx="6">
                  <c:v>12.116412591566027</c:v>
                </c:pt>
                <c:pt idx="7">
                  <c:v>7.4836666006731338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BE-40F1-A32F-6234B1E9F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2608576"/>
        <c:axId val="422607920"/>
      </c:barChart>
      <c:catAx>
        <c:axId val="4226085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22607920"/>
        <c:crosses val="autoZero"/>
        <c:auto val="1"/>
        <c:lblAlgn val="ctr"/>
        <c:lblOffset val="100"/>
        <c:noMultiLvlLbl val="0"/>
      </c:catAx>
      <c:valAx>
        <c:axId val="422607920"/>
        <c:scaling>
          <c:orientation val="minMax"/>
        </c:scaling>
        <c:delete val="1"/>
        <c:axPos val="t"/>
        <c:numFmt formatCode="0" sourceLinked="1"/>
        <c:majorTickMark val="none"/>
        <c:minorTickMark val="none"/>
        <c:tickLblPos val="nextTo"/>
        <c:crossAx val="42260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413522309711281"/>
          <c:y val="0.86896878021826207"/>
          <c:w val="0.17592928083989498"/>
          <c:h val="7.40136759220886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20093321668125"/>
          <c:y val="4.5379537953795381E-2"/>
          <c:w val="0.55730840662461056"/>
          <c:h val="0.918047218107637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'Рис. 1'!$B$1</c:f>
              <c:strCache>
                <c:ptCount val="1"/>
                <c:pt idx="0">
                  <c:v>2001</c:v>
                </c:pt>
              </c:strCache>
            </c:strRef>
          </c:tx>
          <c:spPr>
            <a:solidFill>
              <a:srgbClr val="008FFA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1'!$A$2:$A$9</c:f>
              <c:strCache>
                <c:ptCount val="8"/>
                <c:pt idx="0">
                  <c:v>Руководители </c:v>
                </c:pt>
                <c:pt idx="1">
                  <c:v>Профессионалы</c:v>
                </c:pt>
                <c:pt idx="2">
                  <c:v>Полупрофессионалы</c:v>
                </c:pt>
                <c:pt idx="3">
                  <c:v>Служащие </c:v>
                </c:pt>
                <c:pt idx="4">
                  <c:v>Работники  торговли и услуг</c:v>
                </c:pt>
                <c:pt idx="5">
                  <c:v>Квалифицированные рабочие ручного труда</c:v>
                </c:pt>
                <c:pt idx="6">
                  <c:v>Операторы машин и механизмов</c:v>
                </c:pt>
                <c:pt idx="7">
                  <c:v>Неквалифицированные рабочие </c:v>
                </c:pt>
              </c:strCache>
            </c:strRef>
          </c:cat>
          <c:val>
            <c:numRef>
              <c:f>'Рис. 1'!$B$2:$B$9</c:f>
              <c:numCache>
                <c:formatCode>0</c:formatCode>
                <c:ptCount val="8"/>
                <c:pt idx="0">
                  <c:v>12.121212121212121</c:v>
                </c:pt>
                <c:pt idx="1">
                  <c:v>18.932689729149907</c:v>
                </c:pt>
                <c:pt idx="2">
                  <c:v>12.335746849021186</c:v>
                </c:pt>
                <c:pt idx="3">
                  <c:v>4.7733976937516767</c:v>
                </c:pt>
                <c:pt idx="4">
                  <c:v>14.212925717350497</c:v>
                </c:pt>
                <c:pt idx="5">
                  <c:v>14.052024671493699</c:v>
                </c:pt>
                <c:pt idx="6">
                  <c:v>16.009654062751409</c:v>
                </c:pt>
                <c:pt idx="7">
                  <c:v>7.5623491552695103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29-4293-99A6-48A23EF07EDD}"/>
            </c:ext>
          </c:extLst>
        </c:ser>
        <c:ser>
          <c:idx val="1"/>
          <c:order val="1"/>
          <c:tx>
            <c:strRef>
              <c:f>'Рис. 1'!$C$1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191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1'!$A$2:$A$9</c:f>
              <c:strCache>
                <c:ptCount val="8"/>
                <c:pt idx="0">
                  <c:v>Руководители </c:v>
                </c:pt>
                <c:pt idx="1">
                  <c:v>Профессионалы</c:v>
                </c:pt>
                <c:pt idx="2">
                  <c:v>Полупрофессионалы</c:v>
                </c:pt>
                <c:pt idx="3">
                  <c:v>Служащие </c:v>
                </c:pt>
                <c:pt idx="4">
                  <c:v>Работники  торговли и услуг</c:v>
                </c:pt>
                <c:pt idx="5">
                  <c:v>Квалифицированные рабочие ручного труда</c:v>
                </c:pt>
                <c:pt idx="6">
                  <c:v>Операторы машин и механизмов</c:v>
                </c:pt>
                <c:pt idx="7">
                  <c:v>Неквалифицированные рабочие </c:v>
                </c:pt>
              </c:strCache>
            </c:strRef>
          </c:cat>
          <c:val>
            <c:numRef>
              <c:f>'Рис. 1'!$C$2:$C$9</c:f>
              <c:numCache>
                <c:formatCode>0</c:formatCode>
                <c:ptCount val="8"/>
                <c:pt idx="0">
                  <c:v>8.8527193330686771</c:v>
                </c:pt>
                <c:pt idx="1">
                  <c:v>21.040095275903138</c:v>
                </c:pt>
                <c:pt idx="2">
                  <c:v>16.13735609368797</c:v>
                </c:pt>
                <c:pt idx="3">
                  <c:v>5.0813815005954739</c:v>
                </c:pt>
                <c:pt idx="4">
                  <c:v>16.514489876935293</c:v>
                </c:pt>
                <c:pt idx="5">
                  <c:v>12.842397776895591</c:v>
                </c:pt>
                <c:pt idx="6">
                  <c:v>12.107979356887654</c:v>
                </c:pt>
                <c:pt idx="7">
                  <c:v>7.4235807860262017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29-4293-99A6-48A23EF07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43828544"/>
        <c:axId val="743821984"/>
      </c:barChart>
      <c:catAx>
        <c:axId val="743828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3821984"/>
        <c:crosses val="autoZero"/>
        <c:auto val="1"/>
        <c:lblAlgn val="ctr"/>
        <c:lblOffset val="100"/>
        <c:noMultiLvlLbl val="0"/>
      </c:catAx>
      <c:valAx>
        <c:axId val="743821984"/>
        <c:scaling>
          <c:orientation val="minMax"/>
          <c:max val="22"/>
          <c:min val="0"/>
        </c:scaling>
        <c:delete val="1"/>
        <c:axPos val="t"/>
        <c:numFmt formatCode="0" sourceLinked="1"/>
        <c:majorTickMark val="none"/>
        <c:minorTickMark val="none"/>
        <c:tickLblPos val="nextTo"/>
        <c:crossAx val="74382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435377902602943"/>
          <c:y val="0.88504391777760449"/>
          <c:w val="0.19198589029874449"/>
          <c:h val="6.54511317273459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2A773-F07B-C64C-AD5F-C38C55DBBEA0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C5769-B2B0-744D-B0CC-40C34099D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92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dirty="0"/>
              <a:t>Не дублирую слайды.</a:t>
            </a:r>
          </a:p>
          <a:p>
            <a:pPr marL="228600" indent="-228600">
              <a:buAutoNum type="arabicPeriod"/>
            </a:pPr>
            <a:r>
              <a:rPr lang="ru-RU" dirty="0"/>
              <a:t>2. О тенденциях, которые прослеживались на 8 массивах, с которыми работали.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131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>
            <a:extLst>
              <a:ext uri="{FF2B5EF4-FFF2-40B4-BE49-F238E27FC236}">
                <a16:creationId xmlns:a16="http://schemas.microsoft.com/office/drawing/2014/main" id="{75DA0CBB-0249-E563-5603-32117568AE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Заметки 2">
            <a:extLst>
              <a:ext uri="{FF2B5EF4-FFF2-40B4-BE49-F238E27FC236}">
                <a16:creationId xmlns:a16="http://schemas.microsoft.com/office/drawing/2014/main" id="{A5D0CFFA-725C-AA9D-C722-FB814E483E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dirty="0"/>
              <a:t>Уже из данных по соотношению образования и </a:t>
            </a:r>
            <a:r>
              <a:rPr lang="ru-RU" altLang="ru-RU" dirty="0" err="1"/>
              <a:t>профстатусов</a:t>
            </a:r>
            <a:r>
              <a:rPr lang="ru-RU" altLang="ru-RU" dirty="0"/>
              <a:t> понятно, что в России специфика. Например для полупрофессионалов.. Но есть и где не требуется, и в ОКЗ это учтено в отличие от того, где требуется.</a:t>
            </a:r>
          </a:p>
        </p:txBody>
      </p:sp>
      <p:sp>
        <p:nvSpPr>
          <p:cNvPr id="45060" name="Номер слайда 3">
            <a:extLst>
              <a:ext uri="{FF2B5EF4-FFF2-40B4-BE49-F238E27FC236}">
                <a16:creationId xmlns:a16="http://schemas.microsoft.com/office/drawing/2014/main" id="{07C05A79-6EC3-F04E-03D6-946EC77958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AA6CA3-A8B0-4857-93B1-DE2EEAEDA2C5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540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Теперь подробнее об уже упоминавшейся проблеме руководителей. Не учитывает доминирование определенного типа деятельности и место в иерархии контроля за трудом. Плюс престижно быть начальником.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576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целом перекодировка из года в год приводила к увеличению группы профессионалов примерно на 20% в относительном выражении, т.е. не 18, а 21% и т.п. В основном рост за счет смежных групп –руководителей без подчиненных и полупрофессионалов, которые в России рассматриваются как профессионалы.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420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 чему привело с точки зрения изменения состава групп, т.е. сохранилась ли их специфика с </a:t>
            </a:r>
            <a:r>
              <a:rPr lang="ru-RU" dirty="0" err="1"/>
              <a:t>т.з</a:t>
            </a:r>
            <a:r>
              <a:rPr lang="ru-RU" dirty="0"/>
              <a:t>. состава? Все одинаково.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64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Здесь тоже все одинаково, кроме негосударственного сектора, отсюда и отрасль занятости и совпадение профилей образования и занятости (но все не имеют качественного характера). Плюс наличие подчиненных – но руководители малых групп вошли. И другие факторы – опыт миграции, семейный статус, вторичная занятость и т.д.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503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Что дало для понимания? Полная стабильность за 20 лет при том, что ОКЗ дает резкий рост – на 9 п.п., т.е. более чем в 1,5 раза. С 17,1 до 26,1%.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765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Более сбалансированная картина. Понятно, что рост был, но за счет негосударственного сектора.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360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Изучается под разные задачи – отсюда масса разных классификаторов. Нашу группу волновала социальная структура и этап развития российского общества, маркером которого является </a:t>
            </a:r>
            <a:r>
              <a:rPr lang="ru-RU" dirty="0" err="1"/>
              <a:t>профструктура</a:t>
            </a:r>
            <a:r>
              <a:rPr lang="ru-RU" dirty="0"/>
              <a:t> и ее динамика. Сам по себе это не новый подход, и </a:t>
            </a:r>
            <a:r>
              <a:rPr lang="ru-RU" dirty="0" err="1"/>
              <a:t>соцпроф</a:t>
            </a:r>
            <a:r>
              <a:rPr lang="ru-RU" dirty="0"/>
              <a:t> </a:t>
            </a:r>
            <a:r>
              <a:rPr lang="ru-RU" dirty="0" err="1"/>
              <a:t>струтура</a:t>
            </a:r>
            <a:r>
              <a:rPr lang="ru-RU" dirty="0"/>
              <a:t> в основе ряда концепций, где она – по крайней мере.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584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CASMIN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«Сравнительный анализ социальной мобильности в промышленно развитых странах», проходившего под патронатом Университета Мангейма (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Mannheim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в 1984-1990 гг. Руководство проектом осуществлялось Джоном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Голдторпом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Уолтером Мюллером (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Walter M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ller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Как отмечают Эриксон и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Голдторп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 2000 года новый вариант схемы был принят в качестве официальной Британской социальной классификации под названием ‘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Statistics Socio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 Classification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(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а в настоящее время является базой для основной социальной классификации Европейского Союза [</a:t>
            </a:r>
            <a:r>
              <a:rPr lang="ru-RU" sz="18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Erikson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Goldthorpe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2002, 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33]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ПСГ-100 – Шкаратан – постоянные реальные группы.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Большинство классификаторов строятся на неовеберианской логике.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европейской классификации профессия имеет б</a:t>
            </a:r>
            <a:r>
              <a:rPr lang="ru-RU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льшое значение, в отличие от классификаций, принятых в США.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ru-RU" altLang="ru-RU" dirty="0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596ED6CC-0815-0C4E-8F7C-2A3B891B1230}" type="slidenum">
              <a:rPr kumimoji="0" lang="ru-RU" altLang="ru-RU" sz="1200"/>
              <a:pPr/>
              <a:t>4</a:t>
            </a:fld>
            <a:endParaRPr kumimoji="0"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01425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01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Именно эта группа очень важную роль для анализа социальной структуры. 1. Ядро среднего класса. 2. Состав и его динамика многое говорит об этапе развития и состоянии социума. 3. Во многом определяет </a:t>
            </a:r>
            <a:r>
              <a:rPr lang="ru-RU" dirty="0" err="1"/>
              <a:t>конкурентоспсобность</a:t>
            </a:r>
            <a:r>
              <a:rPr lang="ru-RU" dirty="0"/>
              <a:t> страны. Очень большие различия в идентификации при разных подходах. Для социальной структуры – место в иерархиях престижа, собственности (ЧП как </a:t>
            </a:r>
            <a:r>
              <a:rPr lang="ru-RU" dirty="0" err="1"/>
              <a:t>рентоприносящий</a:t>
            </a:r>
            <a:r>
              <a:rPr lang="ru-RU" dirty="0"/>
              <a:t> актив), власти (автономность труда), характер деятельности.</a:t>
            </a:r>
          </a:p>
          <a:p>
            <a:r>
              <a:rPr lang="ru-RU" dirty="0"/>
              <a:t>В основном 2 классификатора, данные по которым общедоступны. Но – ИСКО-08 не учитывает российскую специфику (ниже покажу в чем, в результате не попадают …), а ОКЗ учитывает ее недостаточно + очень расширительная трактовка образовательного критерия.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8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ru-RU" altLang="ru-RU" dirty="0"/>
              <a:t>Согласно МОТ [</a:t>
            </a:r>
            <a:r>
              <a:rPr kumimoji="0" lang="en-US" altLang="ru-RU" dirty="0"/>
              <a:t>International </a:t>
            </a:r>
            <a:r>
              <a:rPr kumimoji="0" lang="en-US" altLang="ru-RU" dirty="0" err="1"/>
              <a:t>Labour</a:t>
            </a:r>
            <a:r>
              <a:rPr kumimoji="0" lang="en-US" altLang="ru-RU" dirty="0"/>
              <a:t> Office</a:t>
            </a:r>
            <a:r>
              <a:rPr kumimoji="0" lang="ru-RU" altLang="ru-RU" dirty="0"/>
              <a:t> 1990], а также некоторым исследователям [</a:t>
            </a:r>
            <a:r>
              <a:rPr kumimoji="0" lang="en-US" altLang="ru-RU" dirty="0"/>
              <a:t>Elias</a:t>
            </a:r>
            <a:r>
              <a:rPr kumimoji="0" lang="ru-RU" altLang="ru-RU" dirty="0"/>
              <a:t> 1997], в рамках </a:t>
            </a:r>
            <a:r>
              <a:rPr kumimoji="0" lang="en-US" altLang="ru-RU" dirty="0"/>
              <a:t>ISCO</a:t>
            </a:r>
            <a:r>
              <a:rPr kumimoji="0" lang="ru-RU" altLang="ru-RU" dirty="0"/>
              <a:t>-88 рабочие места (</a:t>
            </a:r>
            <a:r>
              <a:rPr kumimoji="0" lang="en-US" altLang="ru-RU" dirty="0"/>
              <a:t>jobs</a:t>
            </a:r>
            <a:r>
              <a:rPr kumimoji="0" lang="ru-RU" altLang="ru-RU" dirty="0"/>
              <a:t>) классифицируется в зависимости от типа работы, которая выполняется или должна выполняться с учетом:</a:t>
            </a:r>
          </a:p>
          <a:p>
            <a:pPr>
              <a:buFontTx/>
              <a:buChar char="•"/>
            </a:pPr>
            <a:r>
              <a:rPr kumimoji="0" lang="ru-RU" altLang="ru-RU" i="1" dirty="0"/>
              <a:t>специфики заданий</a:t>
            </a:r>
            <a:r>
              <a:rPr kumimoji="0" lang="ru-RU" altLang="ru-RU" dirty="0"/>
              <a:t> и </a:t>
            </a:r>
            <a:r>
              <a:rPr kumimoji="0" lang="ru-RU" altLang="ru-RU" i="1" dirty="0"/>
              <a:t>обязанностей</a:t>
            </a:r>
            <a:r>
              <a:rPr kumimoji="0" lang="ru-RU" altLang="ru-RU" dirty="0"/>
              <a:t>, связанных с этими занятиями;</a:t>
            </a:r>
          </a:p>
          <a:p>
            <a:pPr>
              <a:buFontTx/>
              <a:buChar char="•"/>
            </a:pPr>
            <a:r>
              <a:rPr kumimoji="0" lang="ru-RU" altLang="ru-RU" i="1" dirty="0"/>
              <a:t>значимыми навыками</a:t>
            </a:r>
            <a:r>
              <a:rPr kumimoji="0" lang="ru-RU" altLang="ru-RU" dirty="0"/>
              <a:t>, необходимыми для выполнения формальных и практических требований конкретного занятия. </a:t>
            </a:r>
          </a:p>
          <a:p>
            <a:r>
              <a:rPr kumimoji="0" lang="ru-RU" altLang="ru-RU" dirty="0"/>
              <a:t>Всего выделяется четыре уровня квалификации (</a:t>
            </a:r>
            <a:r>
              <a:rPr kumimoji="0" lang="en-US" altLang="ru-RU" dirty="0"/>
              <a:t>skill levels</a:t>
            </a:r>
            <a:r>
              <a:rPr kumimoji="0" lang="ru-RU" altLang="ru-RU" dirty="0"/>
              <a:t>), которые являются важными классификационными критериями. Эти четыре уровня квалификации включают в себя  как формальное образование, так и неформальное обучение, вместе с опытом работы [</a:t>
            </a:r>
            <a:r>
              <a:rPr kumimoji="0" lang="en-US" altLang="ru-RU" dirty="0"/>
              <a:t>International </a:t>
            </a:r>
            <a:r>
              <a:rPr kumimoji="0" lang="en-US" altLang="ru-RU" dirty="0" err="1"/>
              <a:t>Labour</a:t>
            </a:r>
            <a:r>
              <a:rPr kumimoji="0" lang="en-US" altLang="ru-RU" dirty="0"/>
              <a:t> Office</a:t>
            </a:r>
            <a:r>
              <a:rPr kumimoji="0" lang="ru-RU" altLang="ru-RU" dirty="0"/>
              <a:t> 1990]</a:t>
            </a:r>
          </a:p>
        </p:txBody>
      </p:sp>
      <p:sp>
        <p:nvSpPr>
          <p:cNvPr id="552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2EC9AA29-05DB-1344-A22B-A271655E068C}" type="slidenum">
              <a:rPr kumimoji="0" lang="ru-RU" altLang="ru-RU" sz="1200"/>
              <a:pPr/>
              <a:t>7</a:t>
            </a:fld>
            <a:endParaRPr kumimoji="0"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137772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ru-RU" altLang="ru-RU" dirty="0"/>
              <a:t>Единственная группа с 4 уровнем (15 лет и высшее образование как типичное).</a:t>
            </a:r>
          </a:p>
          <a:p>
            <a:pPr eaLnBrk="1" hangingPunct="1"/>
            <a:r>
              <a:rPr kumimoji="0" lang="ru-RU" altLang="ru-RU" dirty="0"/>
              <a:t>Проблема смежных групп. Руководители – специфика трактовки. Место в </a:t>
            </a:r>
            <a:r>
              <a:rPr kumimoji="0" lang="ru-RU" altLang="ru-RU" dirty="0" err="1"/>
              <a:t>соцструктуре</a:t>
            </a:r>
            <a:r>
              <a:rPr kumimoji="0" lang="ru-RU" altLang="ru-RU" dirty="0"/>
              <a:t>, соответствующее скорее верхнему среднему, чем среднему классу. Руководители, относящиеся к СК попадают согласно исходной логике классификатора в профессионалы. Но в России властный и квалификационный ресурс дают разные ренты и положение этих групп различно. Надо разделять. Кроме то ВСК в РМЭЗ почти не попадает, и это другие руководители. Торговля и услуги – престиж отраслей неявно.</a:t>
            </a:r>
          </a:p>
          <a:p>
            <a:pPr eaLnBrk="1" hangingPunct="1"/>
            <a:r>
              <a:rPr kumimoji="0" lang="ru-RU" altLang="ru-RU" dirty="0"/>
              <a:t>Цветом – ядра классов. Профессионалы (квалификационный, т.е. </a:t>
            </a:r>
            <a:r>
              <a:rPr kumimoji="0" lang="ru-RU" altLang="ru-RU" dirty="0" err="1"/>
              <a:t>знания+навыки</a:t>
            </a:r>
            <a:r>
              <a:rPr kumimoji="0" lang="ru-RU" altLang="ru-RU" dirty="0"/>
              <a:t> и +культурный), рабочий (</a:t>
            </a:r>
            <a:r>
              <a:rPr kumimoji="0" lang="ru-RU" altLang="ru-RU" dirty="0" err="1"/>
              <a:t>навыки+физиологический</a:t>
            </a:r>
            <a:r>
              <a:rPr kumimoji="0" lang="ru-RU" altLang="ru-RU" dirty="0"/>
              <a:t>).</a:t>
            </a:r>
          </a:p>
        </p:txBody>
      </p:sp>
      <p:sp>
        <p:nvSpPr>
          <p:cNvPr id="573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1A41E002-D5F3-6743-8F8A-EFF0395DE1A7}" type="slidenum">
              <a:rPr kumimoji="0" lang="ru-RU" altLang="ru-RU" sz="1200"/>
              <a:pPr/>
              <a:t>8</a:t>
            </a:fld>
            <a:endParaRPr kumimoji="0"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684649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Уже упоминала про критерии по образованию. Но даже один уровень разное скрывает.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166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итоге получается такая картина – каждый 5 профессионал … Везде массово присутствуют с высшим, и у полупрофессионалов большинство – более 15. Только в торговле большинство без спец. При этом даже у профессионалов только у трети совпадают профили, причем даже по смежной – инженеры.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C5769-B2B0-744D-B0CC-40C34099DF2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896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34DCD-71B1-6D40-992E-9F858A473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B712F6-0520-3043-89A7-BAE359378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432D0B-C72B-AF45-82BF-10015329C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163718-6790-1D41-94D6-B690D2E81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DB4CF-427B-DC4D-A237-3D1ED5944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93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BEF1A-F857-564E-BD43-86078B382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35276F-DECC-5C46-8F5F-12C31E020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56F599-7C63-534E-9A6D-303B402B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9AFB08-5927-A942-A296-8A6EBDAC8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B15C46-4B31-3545-8E8F-09FC1E90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04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5A87099-4D5E-6F4B-959B-4FD807589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F4A065-2C15-564B-A32F-C3CCE65D7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26CF7-C291-BA4E-A765-8C1EBF969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75D890-03C6-484E-BAA7-01BEF2FD9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691327-0418-FB4E-A716-F0ECCD3E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791F1F-6844-BD45-941B-6A3686D2B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8D0FBE-FF2E-9B4F-87F2-C70B68BBF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6D85F0-56D3-974D-B804-6E88C5077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E8BE37-FB0B-9745-AD5B-B30196063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131B7B-0024-A143-BD79-F0439BDE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80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6B6CB-DC63-0044-B4FC-2B2616C1E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6EC89C-1CF5-3F44-BB22-27C6B5059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93C85E-2B68-514D-80D9-645C6A5C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F06A1-A33A-DB42-89FC-EEBDF89C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CB3712-228A-3F45-974C-D95A81D9A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43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48C151-2917-6F43-8983-1032E57B4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13AC12-D533-254C-974E-619BBC5A63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B1455D-9DE8-4A4B-BA35-851217776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5FFF71-F150-9247-A0DF-7E932816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014DA9-497B-9F4D-988B-863B050A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81DE52-057B-864D-9CDE-35D4EC2E2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35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A3354-2651-BC43-AEF9-9F61F721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5B9467-965E-E842-94DB-0A63D9CD9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A2C623-A000-1144-A1AA-31E37B424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E6220C-8468-B04C-9A6C-2E88A4B1B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42088A5-A3C7-2F43-8503-7975BF5E0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2CA617F-C527-0940-81BA-23563EF8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CABE971-DD63-9D4C-BA1D-A7BC9DB5F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D15CFD3-D74E-D44A-8DE9-5EABD99F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40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2A2F2-6FAF-8D43-96B1-14FBA7334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6090518-DF7B-6D4A-9289-A252760D2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7EEB0FF-F131-F64F-86B0-69E86C556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D61F92E-8864-4741-B899-D094C6A13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BB404BB-FDF9-BB49-BCF9-E80DFE80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34FCC41-EE09-4E4E-B8AF-834D5CC6F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E748BF-9384-1C4B-914E-DE195F10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9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41670B-CF87-D24B-A605-9C2C9A19D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437D64-8550-5F4F-9A70-1AE67198A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DB18BF-48C6-AD4D-BD2B-416F94A2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32279A-E2AD-FF41-8AE9-277D6E727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83624F-157E-7E42-9D55-981EEB00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4B6158-259C-794D-A69B-ED33C7BC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7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7AE561-4282-A645-8CF8-B4C5D46B5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83AE60D-DAB7-BC4F-89B0-B91E7EC4A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D6C42C-E136-5647-B827-B39F6C1FB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A25567-691B-A449-9552-667A5E8B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13B0F5-0242-E342-B978-4144F5BD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C7B2BC-6483-0E4F-B179-7D7A78BA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85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39AF8-D940-7E47-8B38-4A4FBC48F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D0EFA7-0A8B-4341-9D2A-CA89BF252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5772A8-E8DE-6D4F-8BD1-0E84E830E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FE503-625E-9A42-AE5F-CB304256951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FD0AAD-9C63-DE49-A5DF-BD14004E0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6F242D-AB54-9543-8B8C-98833E282A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4AE73-79E1-7543-A65F-9B38421FB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69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ations.hse.ru/view/816950670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7025F4-F9B2-2F45-9E61-4937D4B11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1102565"/>
            <a:ext cx="10974792" cy="2448857"/>
          </a:xfrm>
        </p:spPr>
        <p:txBody>
          <a:bodyPr>
            <a:normAutofit/>
          </a:bodyPr>
          <a:lstStyle/>
          <a:p>
            <a:endParaRPr lang="ru-RU" sz="8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Профессионалы в российском обществе: </a:t>
            </a:r>
            <a:endParaRPr lang="ru-RU" sz="3200" dirty="0">
              <a:solidFill>
                <a:srgbClr val="C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32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методика выделения и специфика группы</a:t>
            </a:r>
          </a:p>
          <a:p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E3062B8-6B04-9F43-9B41-9162E9A52AE7}"/>
              </a:ext>
            </a:extLst>
          </p:cNvPr>
          <p:cNvSpPr txBox="1">
            <a:spLocks/>
          </p:cNvSpPr>
          <p:nvPr/>
        </p:nvSpPr>
        <p:spPr bwMode="auto">
          <a:xfrm>
            <a:off x="889955" y="4013281"/>
            <a:ext cx="10647164" cy="1486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ru-RU" sz="1800" b="1" dirty="0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Arial" panose="020B0604020202020204" pitchFamily="34" charset="0"/>
              </a:rPr>
              <a:t>ТИХОНОВА </a:t>
            </a:r>
            <a:br>
              <a:rPr lang="ru-RU" sz="1800" b="1" dirty="0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Arial" panose="020B0604020202020204" pitchFamily="34" charset="0"/>
              </a:rPr>
              <a:t>Наталья Евгеньевна</a:t>
            </a:r>
          </a:p>
          <a:p>
            <a:pPr eaLnBrk="1" hangingPunct="1"/>
            <a:r>
              <a:rPr lang="ru-RU" sz="1800" dirty="0" err="1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Arial" panose="020B0604020202020204" pitchFamily="34" charset="0"/>
              </a:rPr>
              <a:t>д.с.н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Arial" panose="020B0604020202020204" pitchFamily="34" charset="0"/>
              </a:rPr>
              <a:t>., профессор, гл. н. с. ИС ФНИСЦ РАН</a:t>
            </a:r>
          </a:p>
          <a:p>
            <a:pPr eaLnBrk="1" hangingPunct="1"/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ru-RU" sz="1800" b="0" i="0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Шестая Международную конференцию пользователей данными «РМЭЗ НИУ ВШЭ». </a:t>
            </a:r>
            <a:r>
              <a:rPr lang="en-US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Moscow,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May 2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  <a:r>
              <a:rPr lang="en-US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-2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  <a:r>
              <a:rPr lang="en-US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202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  <a:ea typeface="Century Gothic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517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94D15-2F02-E914-89FA-E4BB556FCD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93787" y="1616754"/>
            <a:ext cx="10004425" cy="7034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Характеристики образования респондентов из некоторых профессиональных классов по </a:t>
            </a:r>
            <a:r>
              <a:rPr lang="en-US" sz="20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ISCO</a:t>
            </a:r>
            <a:r>
              <a:rPr lang="ru-RU" sz="20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2021 г.</a:t>
            </a:r>
            <a:endParaRPr lang="ru-RU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BB34C98-23B7-50DC-AC66-CD8075AAC25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8313243"/>
              </p:ext>
            </p:extLst>
          </p:nvPr>
        </p:nvGraphicFramePr>
        <p:xfrm>
          <a:off x="834887" y="2347767"/>
          <a:ext cx="10495725" cy="3626063"/>
        </p:xfrm>
        <a:graphic>
          <a:graphicData uri="http://schemas.openxmlformats.org/drawingml/2006/table">
            <a:tbl>
              <a:tblPr firstRow="1" firstCol="1" bandRow="1"/>
              <a:tblGrid>
                <a:gridCol w="2912165">
                  <a:extLst>
                    <a:ext uri="{9D8B030D-6E8A-4147-A177-3AD203B41FA5}">
                      <a16:colId xmlns:a16="http://schemas.microsoft.com/office/drawing/2014/main" val="556166711"/>
                    </a:ext>
                  </a:extLst>
                </a:gridCol>
                <a:gridCol w="2044048">
                  <a:extLst>
                    <a:ext uri="{9D8B030D-6E8A-4147-A177-3AD203B41FA5}">
                      <a16:colId xmlns:a16="http://schemas.microsoft.com/office/drawing/2014/main" val="2528585096"/>
                    </a:ext>
                  </a:extLst>
                </a:gridCol>
                <a:gridCol w="2458378">
                  <a:extLst>
                    <a:ext uri="{9D8B030D-6E8A-4147-A177-3AD203B41FA5}">
                      <a16:colId xmlns:a16="http://schemas.microsoft.com/office/drawing/2014/main" val="1809131109"/>
                    </a:ext>
                  </a:extLst>
                </a:gridCol>
                <a:gridCol w="1391479">
                  <a:extLst>
                    <a:ext uri="{9D8B030D-6E8A-4147-A177-3AD203B41FA5}">
                      <a16:colId xmlns:a16="http://schemas.microsoft.com/office/drawing/2014/main" val="3374698996"/>
                    </a:ext>
                  </a:extLst>
                </a:gridCol>
                <a:gridCol w="1689655">
                  <a:extLst>
                    <a:ext uri="{9D8B030D-6E8A-4147-A177-3AD203B41FA5}">
                      <a16:colId xmlns:a16="http://schemas.microsoft.com/office/drawing/2014/main" val="1765211944"/>
                    </a:ext>
                  </a:extLst>
                </a:gridCol>
              </a:tblGrid>
              <a:tr h="397513">
                <a:tc>
                  <a:txBody>
                    <a:bodyPr/>
                    <a:lstStyle/>
                    <a:p>
                      <a:pPr algn="ctr" fontAlgn="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 образования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класс </a:t>
                      </a:r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профессионалы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класс полупрофессионалы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класс служащие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класс торговля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870699"/>
                  </a:ext>
                </a:extLst>
              </a:tr>
              <a:tr h="420076">
                <a:tc gridSpan="5"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 о высшем уровне полученного образования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18656" marR="118656" marT="59328" marB="59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18656" marR="118656" marT="59328" marB="59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386813"/>
                  </a:ext>
                </a:extLst>
              </a:tr>
              <a:tr h="36547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Высшее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40625"/>
                  </a:ext>
                </a:extLst>
              </a:tr>
              <a:tr h="31378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специальное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661242"/>
                  </a:ext>
                </a:extLst>
              </a:tr>
              <a:tr h="56773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среднее, начальное проф. и др.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09688"/>
                  </a:ext>
                </a:extLst>
              </a:tr>
              <a:tr h="420076">
                <a:tc gridSpan="5"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лет обучения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18656" marR="118656" marT="59328" marB="59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18656" marR="118656" marT="59328" marB="59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702520"/>
                  </a:ext>
                </a:extLst>
              </a:tr>
              <a:tr h="31378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лет и более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501320"/>
                  </a:ext>
                </a:extLst>
              </a:tr>
              <a:tr h="31378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13–14 лет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035199"/>
                  </a:ext>
                </a:extLst>
              </a:tr>
              <a:tr h="31378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13 лет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8992" marR="88992" marT="123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4654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A367D4B-DC87-BDC9-C6FD-8513F877F4F2}"/>
              </a:ext>
            </a:extLst>
          </p:cNvPr>
          <p:cNvSpPr txBox="1">
            <a:spLocks noChangeArrowheads="1"/>
          </p:cNvSpPr>
          <p:nvPr/>
        </p:nvSpPr>
        <p:spPr>
          <a:xfrm>
            <a:off x="383459" y="400490"/>
            <a:ext cx="11405420" cy="7034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Проблемы </a:t>
            </a:r>
            <a:r>
              <a:rPr lang="en-US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ISCO-</a:t>
            </a:r>
            <a:r>
              <a:rPr lang="ru-RU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0</a:t>
            </a:r>
            <a:r>
              <a:rPr lang="en-US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8 </a:t>
            </a:r>
            <a:r>
              <a:rPr lang="ru-RU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в России - 1: </a:t>
            </a:r>
          </a:p>
          <a:p>
            <a:pPr algn="ctr">
              <a:defRPr/>
            </a:pPr>
            <a:r>
              <a:rPr lang="ru-RU" sz="2200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структурные дисбалансы по уровню квалификации и профессиональным позициям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C06C07B-5174-ED53-FBC6-4786B80D396A}"/>
              </a:ext>
            </a:extLst>
          </p:cNvPr>
          <p:cNvSpPr txBox="1">
            <a:spLocks noChangeArrowheads="1"/>
          </p:cNvSpPr>
          <p:nvPr/>
        </p:nvSpPr>
        <p:spPr>
          <a:xfrm>
            <a:off x="698091" y="6075831"/>
            <a:ext cx="10400121" cy="7034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ru-RU" b="1" kern="0" dirty="0">
              <a:solidFill>
                <a:srgbClr val="C00000"/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62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8928BAC-0F56-E68C-37B8-AFAE2F326B52}"/>
              </a:ext>
            </a:extLst>
          </p:cNvPr>
          <p:cNvSpPr txBox="1">
            <a:spLocks noChangeArrowheads="1"/>
          </p:cNvSpPr>
          <p:nvPr/>
        </p:nvSpPr>
        <p:spPr>
          <a:xfrm>
            <a:off x="147485" y="473131"/>
            <a:ext cx="11602064" cy="130557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Проблемы </a:t>
            </a:r>
            <a:r>
              <a:rPr lang="en-US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ISCO</a:t>
            </a:r>
            <a:r>
              <a:rPr lang="ru-R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-08 в России</a:t>
            </a:r>
            <a:r>
              <a:rPr lang="en-US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при анализе социальной структуры:</a:t>
            </a: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ru-RU" sz="2000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Типичный запрос </a:t>
            </a:r>
            <a:r>
              <a:rPr 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на официально полученный </a:t>
            </a:r>
            <a:r>
              <a:rPr lang="ru-RU" sz="2000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уровень образования</a:t>
            </a:r>
            <a:r>
              <a:rPr lang="ru-RU" sz="2000" kern="0" dirty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rPr>
              <a:t> со стороны работодателей для соответствующих позиций с учетом особенностей задач и обязанностей на них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AA13548-B7D0-02A7-66A4-CA13D8CFA6AF}"/>
              </a:ext>
            </a:extLst>
          </p:cNvPr>
          <p:cNvSpPr txBox="1">
            <a:spLocks noChangeArrowheads="1"/>
          </p:cNvSpPr>
          <p:nvPr/>
        </p:nvSpPr>
        <p:spPr>
          <a:xfrm>
            <a:off x="442451" y="1342475"/>
            <a:ext cx="11395587" cy="477837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2200" b="1" kern="0" dirty="0">
              <a:solidFill>
                <a:srgbClr val="5F4315"/>
              </a:solidFill>
              <a:latin typeface="Century Gothic" panose="020B0502020202020204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2200" b="1" kern="0" dirty="0">
              <a:solidFill>
                <a:srgbClr val="5F4315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2200" b="1" kern="0" dirty="0">
              <a:solidFill>
                <a:srgbClr val="5F4315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2200" b="1" kern="0" dirty="0">
              <a:solidFill>
                <a:srgbClr val="5F4315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2200" b="1" kern="0" dirty="0">
              <a:solidFill>
                <a:srgbClr val="5F4315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2200" b="1" kern="0" dirty="0">
              <a:solidFill>
                <a:srgbClr val="5F4315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2200" b="1" kern="0" dirty="0">
              <a:solidFill>
                <a:srgbClr val="5F4315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b="1" kern="0" dirty="0">
              <a:solidFill>
                <a:srgbClr val="5F4315"/>
              </a:solidFill>
            </a:endParaRPr>
          </a:p>
          <a:p>
            <a:pPr>
              <a:spcBef>
                <a:spcPct val="20000"/>
              </a:spcBef>
              <a:defRPr/>
            </a:pPr>
            <a:endParaRPr lang="ru-RU" sz="2200" b="1" kern="0" dirty="0">
              <a:solidFill>
                <a:srgbClr val="5F4315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ru-RU" sz="20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В России другой характер квалификационных и образовательных требований, но: </a:t>
            </a:r>
            <a:r>
              <a:rPr lang="ru-RU" sz="2000" kern="0" dirty="0">
                <a:solidFill>
                  <a:srgbClr val="C00000"/>
                </a:solidFill>
                <a:latin typeface="Century Gothic" panose="020B0502020202020204" pitchFamily="34" charset="0"/>
              </a:rPr>
              <a:t>Профессионал </a:t>
            </a:r>
            <a:r>
              <a:rPr lang="ru-RU" sz="2000" u="sng" kern="0" dirty="0">
                <a:solidFill>
                  <a:srgbClr val="C00000"/>
                </a:solidFill>
                <a:latin typeface="Century Gothic" panose="020B0502020202020204" pitchFamily="34" charset="0"/>
              </a:rPr>
              <a:t>с </a:t>
            </a:r>
            <a:r>
              <a:rPr lang="ru-RU" sz="2000" u="sng" kern="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т.з</a:t>
            </a:r>
            <a:r>
              <a:rPr lang="ru-RU" sz="2000" u="sng" kern="0" dirty="0">
                <a:solidFill>
                  <a:srgbClr val="C00000"/>
                </a:solidFill>
                <a:latin typeface="Century Gothic" panose="020B0502020202020204" pitchFamily="34" charset="0"/>
              </a:rPr>
              <a:t>. структурного подхода </a:t>
            </a:r>
            <a:r>
              <a:rPr lang="ru-RU" sz="2000" kern="0" dirty="0">
                <a:solidFill>
                  <a:srgbClr val="C00000"/>
                </a:solidFill>
                <a:latin typeface="Century Gothic" panose="020B0502020202020204" pitchFamily="34" charset="0"/>
              </a:rPr>
              <a:t>– только работающий на позициях, предполагающих высшее образование как типичное для этой социальной группы (особое место в разных статусных иерархиях). Только повышает престиж и дает монетарные и немонетарные ренты.</a:t>
            </a:r>
          </a:p>
          <a:p>
            <a:pPr>
              <a:spcBef>
                <a:spcPct val="20000"/>
              </a:spcBef>
              <a:defRPr/>
            </a:pPr>
            <a:endParaRPr lang="ru-RU" sz="2200" kern="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30FB0DAB-2E97-67A2-E404-B7450B2FA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628" y="2510309"/>
            <a:ext cx="288131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Корректор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Гид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Судовой инженер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Брокер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Дилер и т.д.</a:t>
            </a:r>
            <a:endParaRPr lang="ru-RU" altLang="ru-RU" sz="2400" b="1" dirty="0">
              <a:solidFill>
                <a:srgbClr val="5F4315"/>
              </a:solidFill>
              <a:latin typeface="Century Gothic" panose="020B0502020202020204" pitchFamily="34" charset="0"/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2FE463A5-2424-EAE0-D11D-7CF6FA54F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1185" y="3252418"/>
            <a:ext cx="39848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Старшая медсестра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Воспитатель детского сада и т.д.</a:t>
            </a:r>
          </a:p>
          <a:p>
            <a:pPr eaLnBrk="1" hangingPunct="1">
              <a:spcBef>
                <a:spcPct val="50000"/>
              </a:spcBef>
            </a:pPr>
            <a:endParaRPr lang="ru-RU" alt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534" name="AutoShape 6">
            <a:extLst>
              <a:ext uri="{FF2B5EF4-FFF2-40B4-BE49-F238E27FC236}">
                <a16:creationId xmlns:a16="http://schemas.microsoft.com/office/drawing/2014/main" id="{04CB851A-8DB1-0B5A-810D-E5A6F368537E}"/>
              </a:ext>
            </a:extLst>
          </p:cNvPr>
          <p:cNvSpPr>
            <a:spLocks noChangeArrowheads="1"/>
          </p:cNvSpPr>
          <p:nvPr/>
        </p:nvSpPr>
        <p:spPr bwMode="auto">
          <a:xfrm rot="17691730">
            <a:off x="4683126" y="2801939"/>
            <a:ext cx="1509713" cy="649287"/>
          </a:xfrm>
          <a:prstGeom prst="curvedUpArrow">
            <a:avLst>
              <a:gd name="adj1" fmla="val 46504"/>
              <a:gd name="adj2" fmla="val 93007"/>
              <a:gd name="adj3" fmla="val 33333"/>
            </a:avLst>
          </a:prstGeom>
          <a:solidFill>
            <a:srgbClr val="FF0000">
              <a:alpha val="59999"/>
            </a:srgbClr>
          </a:solidFill>
          <a:ln w="9525">
            <a:solidFill>
              <a:srgbClr val="6D411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5" name="AutoShape 7">
            <a:extLst>
              <a:ext uri="{FF2B5EF4-FFF2-40B4-BE49-F238E27FC236}">
                <a16:creationId xmlns:a16="http://schemas.microsoft.com/office/drawing/2014/main" id="{D022064E-FEA7-8607-31AB-567E314F8F90}"/>
              </a:ext>
            </a:extLst>
          </p:cNvPr>
          <p:cNvSpPr>
            <a:spLocks noChangeArrowheads="1"/>
          </p:cNvSpPr>
          <p:nvPr/>
        </p:nvSpPr>
        <p:spPr bwMode="auto">
          <a:xfrm rot="4346265">
            <a:off x="5952332" y="3845720"/>
            <a:ext cx="1441450" cy="649287"/>
          </a:xfrm>
          <a:prstGeom prst="curvedUpArrow">
            <a:avLst>
              <a:gd name="adj1" fmla="val 44401"/>
              <a:gd name="adj2" fmla="val 88802"/>
              <a:gd name="adj3" fmla="val 33333"/>
            </a:avLst>
          </a:prstGeom>
          <a:solidFill>
            <a:schemeClr val="accent1">
              <a:alpha val="50195"/>
            </a:schemeClr>
          </a:solidFill>
          <a:ln w="9525">
            <a:solidFill>
              <a:srgbClr val="6D411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FD99B697-8062-93EB-D150-994BE60D4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1" y="2733676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i="1">
                <a:solidFill>
                  <a:srgbClr val="F22F08"/>
                </a:solidFill>
              </a:rPr>
              <a:t>В/О</a:t>
            </a:r>
          </a:p>
        </p:txBody>
      </p:sp>
    </p:spTree>
    <p:extLst>
      <p:ext uri="{BB962C8B-B14F-4D97-AF65-F5344CB8AC3E}">
        <p14:creationId xmlns:p14="http://schemas.microsoft.com/office/powerpoint/2010/main" val="141634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9D68D9-1E04-3355-8FA8-2307A510646F}"/>
              </a:ext>
            </a:extLst>
          </p:cNvPr>
          <p:cNvSpPr txBox="1"/>
          <p:nvPr/>
        </p:nvSpPr>
        <p:spPr>
          <a:xfrm>
            <a:off x="698090" y="404422"/>
            <a:ext cx="10726993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Проблемы </a:t>
            </a:r>
            <a:r>
              <a:rPr lang="en-US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ISCO-</a:t>
            </a:r>
            <a:r>
              <a:rPr lang="ru-RU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0</a:t>
            </a:r>
            <a:r>
              <a:rPr lang="en-US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8 </a:t>
            </a:r>
            <a:r>
              <a:rPr lang="ru-RU" sz="2400" b="1" kern="0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в России: </a:t>
            </a:r>
          </a:p>
          <a:p>
            <a:pPr algn="ctr"/>
            <a:r>
              <a:rPr lang="ru-RU" sz="20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распространенность доминирования управленческих функций и «власти над трудом» (Э. Райт) среди профессионалов при их отсутствии у многих руководителей</a:t>
            </a:r>
          </a:p>
          <a:p>
            <a:pPr algn="ctr">
              <a:spcBef>
                <a:spcPts val="1200"/>
              </a:spcBef>
            </a:pP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Число подчиненных у представителей некоторых профессиональных классов по </a:t>
            </a:r>
            <a:r>
              <a:rPr lang="en-US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ISCO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-08, 2021 г., %</a:t>
            </a:r>
            <a:endParaRPr lang="ru-RU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AABC811-F254-A409-14CF-78C5016CAD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335691"/>
              </p:ext>
            </p:extLst>
          </p:nvPr>
        </p:nvGraphicFramePr>
        <p:xfrm>
          <a:off x="838200" y="2573299"/>
          <a:ext cx="10515600" cy="3234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4137">
                  <a:extLst>
                    <a:ext uri="{9D8B030D-6E8A-4147-A177-3AD203B41FA5}">
                      <a16:colId xmlns:a16="http://schemas.microsoft.com/office/drawing/2014/main" val="338256737"/>
                    </a:ext>
                  </a:extLst>
                </a:gridCol>
                <a:gridCol w="3156783">
                  <a:extLst>
                    <a:ext uri="{9D8B030D-6E8A-4147-A177-3AD203B41FA5}">
                      <a16:colId xmlns:a16="http://schemas.microsoft.com/office/drawing/2014/main" val="2911823122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763407745"/>
                    </a:ext>
                  </a:extLst>
                </a:gridCol>
              </a:tblGrid>
              <a:tr h="6469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Число подчиненных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 класс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 класс (профессионалы)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03205"/>
                  </a:ext>
                </a:extLst>
              </a:tr>
              <a:tr h="646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Более 10 человек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47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201691"/>
                  </a:ext>
                </a:extLst>
              </a:tr>
              <a:tr h="646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6–10 человек</a:t>
                      </a:r>
                      <a:endParaRPr lang="ru-RU" sz="18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007543"/>
                  </a:ext>
                </a:extLst>
              </a:tr>
              <a:tr h="646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Не более 5 человек</a:t>
                      </a:r>
                      <a:endParaRPr lang="ru-RU" sz="18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583134"/>
                  </a:ext>
                </a:extLst>
              </a:tr>
              <a:tr h="646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Нет подчиненных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 (зав. кадрами, гл. бухгалтера и т.п.)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0430" algn="l"/>
                          <a:tab pos="1710690" algn="l"/>
                        </a:tabLs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75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30419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A55A1C3-B869-3489-3AEB-30FC326D5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448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460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988938-45E8-5925-BA2C-6766F0C5F866}"/>
              </a:ext>
            </a:extLst>
          </p:cNvPr>
          <p:cNvSpPr txBox="1"/>
          <p:nvPr/>
        </p:nvSpPr>
        <p:spPr>
          <a:xfrm>
            <a:off x="1189703" y="573981"/>
            <a:ext cx="9812593" cy="5529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Проведенная с учетом этих проблем </a:t>
            </a:r>
            <a:r>
              <a:rPr lang="ru-RU" sz="20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перекодировка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учитывала:</a:t>
            </a: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r>
              <a:rPr lang="ru-RU" sz="2000" dirty="0">
                <a:solidFill>
                  <a:srgbClr val="C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sz="20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управленческих функций как основных 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ходе трудовой деятельности – в число профессионалов попали только имеющие не более 5 подчиненных. </a:t>
            </a: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ребуемое обычно на соответствующей позиции </a:t>
            </a:r>
            <a:r>
              <a:rPr lang="ru-RU" sz="20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высшее образование 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(наличие в нескольких волнах РМЭЗ не менее чем 60% имеющих высшее образование среди занимающих соответствующие профессиональные позиции).</a:t>
            </a: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r>
              <a:rPr lang="ru-RU" sz="2000" dirty="0">
                <a:solidFill>
                  <a:srgbClr val="C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20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ефизический характер труда 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(исходная принадлежность по </a:t>
            </a:r>
            <a:r>
              <a:rPr lang="en-US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ISCO 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1-4 классам).</a:t>
            </a: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Косвенное связанная со всем этим </a:t>
            </a:r>
            <a:r>
              <a:rPr lang="ru-RU" sz="20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престижность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соответствующей рабочей позиции. </a:t>
            </a:r>
            <a:endParaRPr lang="en-US" sz="2000" dirty="0">
              <a:solidFill>
                <a:srgbClr val="00206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этом 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включили в группу профессионалов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всех соответствующих этим критериям </a:t>
            </a:r>
            <a:r>
              <a:rPr lang="ru-RU" sz="20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 зависимости от отрасли их деятельности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это была довольно серьезная корректировка базовых оснований исходного классификатора </a:t>
            </a:r>
            <a:r>
              <a:rPr lang="en-US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ISCO</a:t>
            </a:r>
            <a:r>
              <a:rPr lang="ru-RU" sz="20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-08, используемого в РМЭЗ.</a:t>
            </a:r>
          </a:p>
        </p:txBody>
      </p:sp>
    </p:spTree>
    <p:extLst>
      <p:ext uri="{BB962C8B-B14F-4D97-AF65-F5344CB8AC3E}">
        <p14:creationId xmlns:p14="http://schemas.microsoft.com/office/powerpoint/2010/main" val="3817140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BC36DE2-08F6-04C8-7716-FD20D8215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355862"/>
              </p:ext>
            </p:extLst>
          </p:nvPr>
        </p:nvGraphicFramePr>
        <p:xfrm>
          <a:off x="521110" y="1661901"/>
          <a:ext cx="11002296" cy="3765889"/>
        </p:xfrm>
        <a:graphic>
          <a:graphicData uri="http://schemas.openxmlformats.org/drawingml/2006/table">
            <a:tbl>
              <a:tblPr firstRow="1" firstCol="1" bandRow="1"/>
              <a:tblGrid>
                <a:gridCol w="2192593">
                  <a:extLst>
                    <a:ext uri="{9D8B030D-6E8A-4147-A177-3AD203B41FA5}">
                      <a16:colId xmlns:a16="http://schemas.microsoft.com/office/drawing/2014/main" val="1792208146"/>
                    </a:ext>
                  </a:extLst>
                </a:gridCol>
                <a:gridCol w="1494503">
                  <a:extLst>
                    <a:ext uri="{9D8B030D-6E8A-4147-A177-3AD203B41FA5}">
                      <a16:colId xmlns:a16="http://schemas.microsoft.com/office/drawing/2014/main" val="3703371025"/>
                    </a:ext>
                  </a:extLst>
                </a:gridCol>
                <a:gridCol w="1769807">
                  <a:extLst>
                    <a:ext uri="{9D8B030D-6E8A-4147-A177-3AD203B41FA5}">
                      <a16:colId xmlns:a16="http://schemas.microsoft.com/office/drawing/2014/main" val="3570758278"/>
                    </a:ext>
                  </a:extLst>
                </a:gridCol>
                <a:gridCol w="2182761">
                  <a:extLst>
                    <a:ext uri="{9D8B030D-6E8A-4147-A177-3AD203B41FA5}">
                      <a16:colId xmlns:a16="http://schemas.microsoft.com/office/drawing/2014/main" val="2791396922"/>
                    </a:ext>
                  </a:extLst>
                </a:gridCol>
                <a:gridCol w="1268361">
                  <a:extLst>
                    <a:ext uri="{9D8B030D-6E8A-4147-A177-3AD203B41FA5}">
                      <a16:colId xmlns:a16="http://schemas.microsoft.com/office/drawing/2014/main" val="154207470"/>
                    </a:ext>
                  </a:extLst>
                </a:gridCol>
                <a:gridCol w="2094271">
                  <a:extLst>
                    <a:ext uri="{9D8B030D-6E8A-4147-A177-3AD203B41FA5}">
                      <a16:colId xmlns:a16="http://schemas.microsoft.com/office/drawing/2014/main" val="2762462990"/>
                    </a:ext>
                  </a:extLst>
                </a:gridCol>
              </a:tblGrid>
              <a:tr h="518965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Профессиональные классы после перекодировки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14193" marR="114193" marT="57096" marB="5709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Профессиональные классы до перекодировки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14193" marR="114193" marT="57096" marB="5709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265470"/>
                  </a:ext>
                </a:extLst>
              </a:tr>
              <a:tr h="994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Руководители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Профессионалы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Полупрофессионалы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Служащие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Работники сферы торговли и услуг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818411"/>
                  </a:ext>
                </a:extLst>
              </a:tr>
              <a:tr h="387646"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Руководители 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299925"/>
                  </a:ext>
                </a:extLst>
              </a:tr>
              <a:tr h="387646"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Профессионалы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471496"/>
                  </a:ext>
                </a:extLst>
              </a:tr>
              <a:tr h="387646"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Полупрофессионалы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488598"/>
                  </a:ext>
                </a:extLst>
              </a:tr>
              <a:tr h="387646"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Служащие 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365233"/>
                  </a:ext>
                </a:extLst>
              </a:tr>
              <a:tr h="70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Работники сферы торговли и услуг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576" marR="36576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645" marR="85645" marT="118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994501"/>
                  </a:ext>
                </a:extLst>
              </a:tr>
            </a:tbl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A78E7D0-388A-AF90-BEA4-034003C02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587"/>
            <a:ext cx="10515600" cy="775417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Соотношение профессиональных классов до и после перекодировки статусов респондентов, 2021 г., %</a:t>
            </a:r>
            <a:endParaRPr lang="ru-RU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03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02D75-48C5-3EA4-78ED-DB9298E8F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584" y="551938"/>
            <a:ext cx="11058832" cy="9425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Некоторые социально-демографические характеристики группы профессионалов до и после перекодировки профессиональных статусов респондентов, 2021 г., %</a:t>
            </a:r>
            <a:endParaRPr lang="ru-RU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AAA7697-E81A-C105-A1F3-A38D7DBB8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941176"/>
              </p:ext>
            </p:extLst>
          </p:nvPr>
        </p:nvGraphicFramePr>
        <p:xfrm>
          <a:off x="838200" y="1601339"/>
          <a:ext cx="10515600" cy="4862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088">
                  <a:extLst>
                    <a:ext uri="{9D8B030D-6E8A-4147-A177-3AD203B41FA5}">
                      <a16:colId xmlns:a16="http://schemas.microsoft.com/office/drawing/2014/main" val="4294158922"/>
                    </a:ext>
                  </a:extLst>
                </a:gridCol>
                <a:gridCol w="2666756">
                  <a:extLst>
                    <a:ext uri="{9D8B030D-6E8A-4147-A177-3AD203B41FA5}">
                      <a16:colId xmlns:a16="http://schemas.microsoft.com/office/drawing/2014/main" val="2195291998"/>
                    </a:ext>
                  </a:extLst>
                </a:gridCol>
                <a:gridCol w="2666756">
                  <a:extLst>
                    <a:ext uri="{9D8B030D-6E8A-4147-A177-3AD203B41FA5}">
                      <a16:colId xmlns:a16="http://schemas.microsoft.com/office/drawing/2014/main" val="1743242790"/>
                    </a:ext>
                  </a:extLst>
                </a:gridCol>
              </a:tblGrid>
              <a:tr h="942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Показатели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Профессионалы до перекодировки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Профессионалы после перекодировки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756253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Пол</a:t>
                      </a:r>
                      <a:endParaRPr lang="ru-RU" sz="1400" b="0" i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917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Мужской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768759"/>
                  </a:ext>
                </a:extLst>
              </a:tr>
              <a:tr h="1012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Женский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70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72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140156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Возраст</a:t>
                      </a:r>
                      <a:endParaRPr lang="ru-RU" sz="1400" b="0" i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101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До 30 лет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5745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30–39 лет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272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40–49 лет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257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50–59 лет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385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60 лет и старше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969659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Место жительства</a:t>
                      </a:r>
                      <a:endParaRPr lang="ru-RU" sz="1400" b="0" i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907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Москва и С.-Петербург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9516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Столицы субъектов РФ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34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34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7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Прочие города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2784552"/>
                  </a:ext>
                </a:extLst>
              </a:tr>
              <a:tr h="1335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Сельская местность (пгт и села)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1888496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Семейное положение</a:t>
                      </a:r>
                      <a:endParaRPr lang="ru-RU" sz="1400" b="0" i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820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Никогда в браке не состояли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983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Состоят в зарегистрированном браке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58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59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6877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Живут вместе, но не зарегистрированы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851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Разведены и в браке не состоят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9036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Вдовец (вдова)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496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Прочие варианты 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276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792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02D75-48C5-3EA4-78ED-DB9298E8F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584" y="336961"/>
            <a:ext cx="11058832" cy="942565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Некоторые характеристики группы профессионалов до и после перекодировки, связанные с занятостью 2021 г., %</a:t>
            </a:r>
            <a:endParaRPr lang="ru-RU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D945B33-E520-1EC2-437D-5DB23C7E9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375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4CF9A56-AA15-BD7C-E682-E40FA66FC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734824"/>
              </p:ext>
            </p:extLst>
          </p:nvPr>
        </p:nvGraphicFramePr>
        <p:xfrm>
          <a:off x="730046" y="1279525"/>
          <a:ext cx="10773696" cy="5102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9278">
                  <a:extLst>
                    <a:ext uri="{9D8B030D-6E8A-4147-A177-3AD203B41FA5}">
                      <a16:colId xmlns:a16="http://schemas.microsoft.com/office/drawing/2014/main" val="1557677707"/>
                    </a:ext>
                  </a:extLst>
                </a:gridCol>
                <a:gridCol w="2732209">
                  <a:extLst>
                    <a:ext uri="{9D8B030D-6E8A-4147-A177-3AD203B41FA5}">
                      <a16:colId xmlns:a16="http://schemas.microsoft.com/office/drawing/2014/main" val="1708137624"/>
                    </a:ext>
                  </a:extLst>
                </a:gridCol>
                <a:gridCol w="2732209">
                  <a:extLst>
                    <a:ext uri="{9D8B030D-6E8A-4147-A177-3AD203B41FA5}">
                      <a16:colId xmlns:a16="http://schemas.microsoft.com/office/drawing/2014/main" val="3632529762"/>
                    </a:ext>
                  </a:extLst>
                </a:gridCol>
              </a:tblGrid>
              <a:tr h="423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Показатели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Профессионалы до перекодировки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Профессионалы после перекодировки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6359891"/>
                  </a:ext>
                </a:extLst>
              </a:tr>
              <a:tr h="24406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Отрасль занятости</a:t>
                      </a:r>
                      <a:endParaRPr lang="ru-RU" sz="1400" b="0" i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846520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Образование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630754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Здравоохранение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486025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Наука, культура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520770"/>
                  </a:ext>
                </a:extLst>
              </a:tr>
              <a:tr h="2708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Финансы, </a:t>
                      </a:r>
                      <a:r>
                        <a:rPr lang="en-US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IT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, юриспруденция, реклама, маркетинг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902895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Органы управления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97306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Торговля и бытовое обслуживание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482161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Прочие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989117"/>
                  </a:ext>
                </a:extLst>
              </a:tr>
              <a:tr h="24406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Некоторые другие характеристики занятости</a:t>
                      </a:r>
                      <a:endParaRPr lang="ru-RU" sz="1400" b="0" i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665635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Занятость в негосударственном секторе экономики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284036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Наличие подчиненных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082763"/>
                  </a:ext>
                </a:extLst>
              </a:tr>
              <a:tr h="24406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Количество лет обучения</a:t>
                      </a:r>
                      <a:endParaRPr lang="ru-RU" sz="1400" b="0" i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662757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Менее 15 лет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133195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15 и более лет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81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1869222"/>
                  </a:ext>
                </a:extLst>
              </a:tr>
              <a:tr h="24406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Образование</a:t>
                      </a:r>
                      <a:endParaRPr lang="ru-RU" sz="1400" b="0" i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150773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Высшее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79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17549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Среднее специальное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629397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Прочие варианты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126836"/>
                  </a:ext>
                </a:extLst>
              </a:tr>
              <a:tr h="24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Профиль занятости и образования совпадает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44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30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151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291903E-0DB0-131A-BCBB-683977F6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72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Динамика профессиональной структура занятого населения России </a:t>
            </a:r>
            <a:r>
              <a:rPr lang="ru-RU" sz="2400" u="sng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до перекодировки</a:t>
            </a:r>
            <a:r>
              <a:rPr lang="ru-RU" sz="2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2001–2021 гг., %</a:t>
            </a:r>
            <a:endParaRPr lang="ru-RU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42BCE53-1835-26EB-BB01-FB2EFDA730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118273"/>
              </p:ext>
            </p:extLst>
          </p:nvPr>
        </p:nvGraphicFramePr>
        <p:xfrm>
          <a:off x="838200" y="1415846"/>
          <a:ext cx="10515600" cy="4761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6676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291903E-0DB0-131A-BCBB-683977F6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72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Динамика профессиональной структура занятого населения России </a:t>
            </a:r>
            <a:r>
              <a:rPr lang="ru-RU" sz="2400" u="sng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после перекодировки</a:t>
            </a:r>
            <a:r>
              <a:rPr lang="ru-RU" sz="2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2001–2021 гг., %</a:t>
            </a:r>
            <a:endParaRPr lang="ru-RU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CB16742-5F72-6BA0-B58E-F34B43DEA5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626761"/>
              </p:ext>
            </p:extLst>
          </p:nvPr>
        </p:nvGraphicFramePr>
        <p:xfrm>
          <a:off x="838200" y="1402381"/>
          <a:ext cx="10515600" cy="472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9784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82372CE-10D1-9541-B1EE-DE0C571FBE0C}"/>
              </a:ext>
            </a:extLst>
          </p:cNvPr>
          <p:cNvGrpSpPr/>
          <p:nvPr/>
        </p:nvGrpSpPr>
        <p:grpSpPr>
          <a:xfrm>
            <a:off x="674318" y="666186"/>
            <a:ext cx="11224364" cy="103646"/>
            <a:chOff x="726141" y="1292883"/>
            <a:chExt cx="11224364" cy="103646"/>
          </a:xfrm>
        </p:grpSpPr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4507D3C-372E-8C4F-885D-1C0E5B55071A}"/>
                </a:ext>
              </a:extLst>
            </p:cNvPr>
            <p:cNvCxnSpPr>
              <a:cxnSpLocks/>
            </p:cNvCxnSpPr>
            <p:nvPr/>
          </p:nvCxnSpPr>
          <p:spPr>
            <a:xfrm>
              <a:off x="726141" y="1344706"/>
              <a:ext cx="1112071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44F9A4B0-32CA-5545-A4B1-5C89098E0B88}"/>
                </a:ext>
              </a:extLst>
            </p:cNvPr>
            <p:cNvSpPr/>
            <p:nvPr/>
          </p:nvSpPr>
          <p:spPr>
            <a:xfrm>
              <a:off x="11846859" y="1292883"/>
              <a:ext cx="103646" cy="10364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7025F4-F9B2-2F45-9E61-4937D4B11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326926"/>
            <a:ext cx="9355719" cy="67852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rgbClr val="C00000"/>
                </a:solidFill>
                <a:latin typeface="Century Gothic" panose="020B0502020202020204" pitchFamily="34" charset="0"/>
              </a:rPr>
              <a:t>Ключевые выводы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7181DFA-5BBE-7941-9EE9-6B84A6AC4FA7}"/>
              </a:ext>
            </a:extLst>
          </p:cNvPr>
          <p:cNvSpPr/>
          <p:nvPr/>
        </p:nvSpPr>
        <p:spPr>
          <a:xfrm>
            <a:off x="507197" y="801884"/>
            <a:ext cx="1117760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1 Критерии выделения профессионалов как особой социально-профессиональной группы во многом зависят от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целей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исследования. Для анализа профессионалов как особой группы при изучении проблематики социальной стратификации и социально-профессиональной структуры </a:t>
            </a:r>
            <a:r>
              <a:rPr lang="en-US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ISCO-08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имеет ряд ограничений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.</a:t>
            </a:r>
          </a:p>
          <a:p>
            <a:pPr algn="just"/>
            <a:endParaRPr lang="ru-RU" sz="1900" dirty="0">
              <a:solidFill>
                <a:srgbClr val="00206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2. При трактовке профессионалов как занятых в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любых отраслях на позициях, предполагающих наличие высшего образования, но без доминирования управленческих функций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их численность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оказывается в современной России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больше, чем при использовании </a:t>
            </a:r>
            <a:r>
              <a:rPr lang="en-US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ISCO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-08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. </a:t>
            </a:r>
            <a:r>
              <a:rPr lang="ru-RU" sz="19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Более того, она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примерно на 20% в относительном выражении </a:t>
            </a:r>
            <a:r>
              <a:rPr lang="ru-RU" sz="19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больше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даже </a:t>
            </a:r>
            <a:r>
              <a:rPr lang="ru-RU" sz="19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исключении из их числа руководителей низшего звена с большим числом подчиненных.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Однако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ОКЗ оценивает ее численность еще выше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.</a:t>
            </a:r>
          </a:p>
          <a:p>
            <a:endParaRPr lang="ru-RU" sz="1900" dirty="0">
              <a:solidFill>
                <a:srgbClr val="00206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9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Общая численность профессионалов, выделенных с помощью перекодированной версии </a:t>
            </a:r>
            <a:r>
              <a:rPr lang="en-US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ISCO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-08,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в последние годы очень устойчива (21% занятых из массовых слоев населения в 2018–2021 гг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., что на 2 п.п. больше, чем было в 2001 г.).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этом отношении социологические данные подтверждают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тенденцию роста численности группы профессионалов, фиксируемую ФСГС РФ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ОКЗ, хотя темпы ее роста согласно ОКЗ гораздо выше. Однако рост этот идет за счет негосударственного сектора и периферийных для них как особой группы позиций (например, растет число профессионалов в селах, а не крупных городах).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15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82372CE-10D1-9541-B1EE-DE0C571FBE0C}"/>
              </a:ext>
            </a:extLst>
          </p:cNvPr>
          <p:cNvGrpSpPr/>
          <p:nvPr/>
        </p:nvGrpSpPr>
        <p:grpSpPr>
          <a:xfrm>
            <a:off x="726141" y="1292883"/>
            <a:ext cx="11224364" cy="103646"/>
            <a:chOff x="726141" y="1292883"/>
            <a:chExt cx="11224364" cy="103646"/>
          </a:xfrm>
        </p:grpSpPr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4507D3C-372E-8C4F-885D-1C0E5B55071A}"/>
                </a:ext>
              </a:extLst>
            </p:cNvPr>
            <p:cNvCxnSpPr>
              <a:cxnSpLocks/>
            </p:cNvCxnSpPr>
            <p:nvPr/>
          </p:nvCxnSpPr>
          <p:spPr>
            <a:xfrm>
              <a:off x="726141" y="1344706"/>
              <a:ext cx="1112071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44F9A4B0-32CA-5545-A4B1-5C89098E0B88}"/>
                </a:ext>
              </a:extLst>
            </p:cNvPr>
            <p:cNvSpPr/>
            <p:nvPr/>
          </p:nvSpPr>
          <p:spPr>
            <a:xfrm>
              <a:off x="11846859" y="1292883"/>
              <a:ext cx="103646" cy="10364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7025F4-F9B2-2F45-9E61-4937D4B11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584149"/>
            <a:ext cx="9355719" cy="750557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Эмпирическая база исследования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C7F8CF49-C379-924C-9D02-080CE8176337}"/>
              </a:ext>
            </a:extLst>
          </p:cNvPr>
          <p:cNvSpPr txBox="1">
            <a:spLocks/>
          </p:cNvSpPr>
          <p:nvPr/>
        </p:nvSpPr>
        <p:spPr>
          <a:xfrm>
            <a:off x="2942536" y="1602479"/>
            <a:ext cx="6516370" cy="498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solidFill>
                  <a:srgbClr val="002060"/>
                </a:solidFill>
                <a:latin typeface="Century Gothic" panose="020B0502020202020204" pitchFamily="34" charset="0"/>
              </a:rPr>
              <a:t>РМЭЗ НИУ ВШЭ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A47202-36CF-974A-9F5D-5E9DC9C54F54}"/>
              </a:ext>
            </a:extLst>
          </p:cNvPr>
          <p:cNvSpPr/>
          <p:nvPr/>
        </p:nvSpPr>
        <p:spPr>
          <a:xfrm>
            <a:off x="1783260" y="2076282"/>
            <a:ext cx="95649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Российский Мониторинг экономического положения и здоровья населения 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DDC25BEF-CF86-7B4F-85D3-B372396DBB4B}"/>
              </a:ext>
            </a:extLst>
          </p:cNvPr>
          <p:cNvGrpSpPr/>
          <p:nvPr/>
        </p:nvGrpSpPr>
        <p:grpSpPr>
          <a:xfrm>
            <a:off x="580570" y="2635191"/>
            <a:ext cx="10545238" cy="3018012"/>
            <a:chOff x="343173" y="3054201"/>
            <a:chExt cx="10545238" cy="3018012"/>
          </a:xfrm>
        </p:grpSpPr>
        <p:sp>
          <p:nvSpPr>
            <p:cNvPr id="50" name="Подзаголовок 2">
              <a:extLst>
                <a:ext uri="{FF2B5EF4-FFF2-40B4-BE49-F238E27FC236}">
                  <a16:creationId xmlns:a16="http://schemas.microsoft.com/office/drawing/2014/main" id="{127DF8FA-8F5E-4243-A29F-AAC490C91E4C}"/>
                </a:ext>
              </a:extLst>
            </p:cNvPr>
            <p:cNvSpPr txBox="1">
              <a:spLocks/>
            </p:cNvSpPr>
            <p:nvPr/>
          </p:nvSpPr>
          <p:spPr>
            <a:xfrm>
              <a:off x="3144752" y="3058157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8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2001</a:t>
              </a:r>
            </a:p>
          </p:txBody>
        </p:sp>
        <p:sp>
          <p:nvSpPr>
            <p:cNvPr id="58" name="Подзаголовок 2">
              <a:extLst>
                <a:ext uri="{FF2B5EF4-FFF2-40B4-BE49-F238E27FC236}">
                  <a16:creationId xmlns:a16="http://schemas.microsoft.com/office/drawing/2014/main" id="{4ADE1E8D-B835-104B-8418-8AA3C7970EC2}"/>
                </a:ext>
              </a:extLst>
            </p:cNvPr>
            <p:cNvSpPr txBox="1">
              <a:spLocks/>
            </p:cNvSpPr>
            <p:nvPr/>
          </p:nvSpPr>
          <p:spPr>
            <a:xfrm>
              <a:off x="6271666" y="3054201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8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2018</a:t>
              </a:r>
            </a:p>
          </p:txBody>
        </p:sp>
        <p:sp>
          <p:nvSpPr>
            <p:cNvPr id="59" name="Подзаголовок 2">
              <a:extLst>
                <a:ext uri="{FF2B5EF4-FFF2-40B4-BE49-F238E27FC236}">
                  <a16:creationId xmlns:a16="http://schemas.microsoft.com/office/drawing/2014/main" id="{CFE965A0-677C-234F-BD45-5B81D74FD8B7}"/>
                </a:ext>
              </a:extLst>
            </p:cNvPr>
            <p:cNvSpPr txBox="1">
              <a:spLocks/>
            </p:cNvSpPr>
            <p:nvPr/>
          </p:nvSpPr>
          <p:spPr>
            <a:xfrm>
              <a:off x="9391511" y="3084794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8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2021</a:t>
              </a:r>
            </a:p>
          </p:txBody>
        </p:sp>
        <p:sp>
          <p:nvSpPr>
            <p:cNvPr id="78" name="Подзаголовок 2">
              <a:extLst>
                <a:ext uri="{FF2B5EF4-FFF2-40B4-BE49-F238E27FC236}">
                  <a16:creationId xmlns:a16="http://schemas.microsoft.com/office/drawing/2014/main" id="{CC322949-E8C9-364F-B57A-A25C22107FF4}"/>
                </a:ext>
              </a:extLst>
            </p:cNvPr>
            <p:cNvSpPr txBox="1">
              <a:spLocks/>
            </p:cNvSpPr>
            <p:nvPr/>
          </p:nvSpPr>
          <p:spPr>
            <a:xfrm>
              <a:off x="343173" y="3898209"/>
              <a:ext cx="2192735" cy="6928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ru-RU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Выборка</a:t>
              </a:r>
            </a:p>
            <a:p>
              <a:pPr algn="r"/>
              <a:r>
                <a:rPr lang="ru-RU" sz="12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Совершеннолетние (18+)</a:t>
              </a:r>
            </a:p>
          </p:txBody>
        </p:sp>
        <p:sp>
          <p:nvSpPr>
            <p:cNvPr id="79" name="Подзаголовок 2">
              <a:extLst>
                <a:ext uri="{FF2B5EF4-FFF2-40B4-BE49-F238E27FC236}">
                  <a16:creationId xmlns:a16="http://schemas.microsoft.com/office/drawing/2014/main" id="{F310E4AB-08D7-F249-B515-BD1132E802CF}"/>
                </a:ext>
              </a:extLst>
            </p:cNvPr>
            <p:cNvSpPr txBox="1">
              <a:spLocks/>
            </p:cNvSpPr>
            <p:nvPr/>
          </p:nvSpPr>
          <p:spPr>
            <a:xfrm>
              <a:off x="402050" y="4608894"/>
              <a:ext cx="2192735" cy="6928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 err="1">
                  <a:solidFill>
                    <a:srgbClr val="C00000"/>
                  </a:solidFill>
                  <a:latin typeface="Century Gothic" panose="020B0502020202020204" pitchFamily="34" charset="0"/>
                </a:rPr>
                <a:t>Подвыборка</a:t>
              </a:r>
              <a:endParaRPr lang="ru-RU" sz="2000" dirty="0">
                <a:solidFill>
                  <a:srgbClr val="C00000"/>
                </a:solidFill>
                <a:latin typeface="Century Gothic" panose="020B0502020202020204" pitchFamily="34" charset="0"/>
              </a:endParaRPr>
            </a:p>
            <a:p>
              <a:r>
                <a:rPr lang="ru-RU" sz="12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Профессионалы по исходной кодировке </a:t>
              </a:r>
              <a:r>
                <a:rPr lang="en-US" sz="12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ISCO-08</a:t>
              </a:r>
              <a:endParaRPr lang="ru-RU" sz="1200" dirty="0">
                <a:solidFill>
                  <a:srgbClr val="C0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0" name="Подзаголовок 2">
              <a:extLst>
                <a:ext uri="{FF2B5EF4-FFF2-40B4-BE49-F238E27FC236}">
                  <a16:creationId xmlns:a16="http://schemas.microsoft.com/office/drawing/2014/main" id="{522E155D-015C-5142-A3C3-DC7B938339AD}"/>
                </a:ext>
              </a:extLst>
            </p:cNvPr>
            <p:cNvSpPr txBox="1">
              <a:spLocks/>
            </p:cNvSpPr>
            <p:nvPr/>
          </p:nvSpPr>
          <p:spPr>
            <a:xfrm>
              <a:off x="3095429" y="3954727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7277</a:t>
              </a:r>
            </a:p>
          </p:txBody>
        </p:sp>
        <p:sp>
          <p:nvSpPr>
            <p:cNvPr id="81" name="Подзаголовок 2">
              <a:extLst>
                <a:ext uri="{FF2B5EF4-FFF2-40B4-BE49-F238E27FC236}">
                  <a16:creationId xmlns:a16="http://schemas.microsoft.com/office/drawing/2014/main" id="{C14C847F-1787-3A4D-81DF-314FEEB5CB65}"/>
                </a:ext>
              </a:extLst>
            </p:cNvPr>
            <p:cNvSpPr txBox="1">
              <a:spLocks/>
            </p:cNvSpPr>
            <p:nvPr/>
          </p:nvSpPr>
          <p:spPr>
            <a:xfrm>
              <a:off x="3096612" y="4660152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673</a:t>
              </a:r>
            </a:p>
          </p:txBody>
        </p:sp>
        <p:sp>
          <p:nvSpPr>
            <p:cNvPr id="83" name="Подзаголовок 2">
              <a:extLst>
                <a:ext uri="{FF2B5EF4-FFF2-40B4-BE49-F238E27FC236}">
                  <a16:creationId xmlns:a16="http://schemas.microsoft.com/office/drawing/2014/main" id="{75AE4AF6-6ECB-4C43-8245-B591B765B631}"/>
                </a:ext>
              </a:extLst>
            </p:cNvPr>
            <p:cNvSpPr txBox="1">
              <a:spLocks/>
            </p:cNvSpPr>
            <p:nvPr/>
          </p:nvSpPr>
          <p:spPr>
            <a:xfrm>
              <a:off x="6247049" y="3954727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solidFill>
                    <a:schemeClr val="accent5">
                      <a:lumMod val="50000"/>
                    </a:schemeClr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</a:rPr>
                <a:t>9857</a:t>
              </a:r>
              <a:endParaRPr lang="ru-RU" sz="20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4" name="Подзаголовок 2">
              <a:extLst>
                <a:ext uri="{FF2B5EF4-FFF2-40B4-BE49-F238E27FC236}">
                  <a16:creationId xmlns:a16="http://schemas.microsoft.com/office/drawing/2014/main" id="{10CB9626-E6A8-194C-B66F-3E695AC778EA}"/>
                </a:ext>
              </a:extLst>
            </p:cNvPr>
            <p:cNvSpPr txBox="1">
              <a:spLocks/>
            </p:cNvSpPr>
            <p:nvPr/>
          </p:nvSpPr>
          <p:spPr>
            <a:xfrm>
              <a:off x="6276077" y="4663591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872</a:t>
              </a:r>
            </a:p>
          </p:txBody>
        </p:sp>
        <p:sp>
          <p:nvSpPr>
            <p:cNvPr id="86" name="Подзаголовок 2">
              <a:extLst>
                <a:ext uri="{FF2B5EF4-FFF2-40B4-BE49-F238E27FC236}">
                  <a16:creationId xmlns:a16="http://schemas.microsoft.com/office/drawing/2014/main" id="{15A4C60A-1527-EE46-A540-3C96795D7EAF}"/>
                </a:ext>
              </a:extLst>
            </p:cNvPr>
            <p:cNvSpPr txBox="1">
              <a:spLocks/>
            </p:cNvSpPr>
            <p:nvPr/>
          </p:nvSpPr>
          <p:spPr>
            <a:xfrm>
              <a:off x="9401555" y="3964640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9 946</a:t>
              </a:r>
            </a:p>
          </p:txBody>
        </p:sp>
        <p:sp>
          <p:nvSpPr>
            <p:cNvPr id="87" name="Подзаголовок 2">
              <a:extLst>
                <a:ext uri="{FF2B5EF4-FFF2-40B4-BE49-F238E27FC236}">
                  <a16:creationId xmlns:a16="http://schemas.microsoft.com/office/drawing/2014/main" id="{F721901C-BDCA-0141-B96E-FF5F7C901D70}"/>
                </a:ext>
              </a:extLst>
            </p:cNvPr>
            <p:cNvSpPr txBox="1">
              <a:spLocks/>
            </p:cNvSpPr>
            <p:nvPr/>
          </p:nvSpPr>
          <p:spPr>
            <a:xfrm>
              <a:off x="9447850" y="4637023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878</a:t>
              </a:r>
            </a:p>
          </p:txBody>
        </p:sp>
        <p:sp>
          <p:nvSpPr>
            <p:cNvPr id="88" name="Подзаголовок 2">
              <a:extLst>
                <a:ext uri="{FF2B5EF4-FFF2-40B4-BE49-F238E27FC236}">
                  <a16:creationId xmlns:a16="http://schemas.microsoft.com/office/drawing/2014/main" id="{4603E6E9-D166-B04A-B7BD-8555966F07E2}"/>
                </a:ext>
              </a:extLst>
            </p:cNvPr>
            <p:cNvSpPr txBox="1">
              <a:spLocks/>
            </p:cNvSpPr>
            <p:nvPr/>
          </p:nvSpPr>
          <p:spPr>
            <a:xfrm>
              <a:off x="402049" y="5379401"/>
              <a:ext cx="2192735" cy="6928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ru-RU" sz="1800" dirty="0">
                  <a:latin typeface="Century Gothic" panose="020B0502020202020204" pitchFamily="34" charset="0"/>
                </a:rPr>
                <a:t>От числа занятых</a:t>
              </a:r>
            </a:p>
          </p:txBody>
        </p:sp>
        <p:sp>
          <p:nvSpPr>
            <p:cNvPr id="89" name="Подзаголовок 2">
              <a:extLst>
                <a:ext uri="{FF2B5EF4-FFF2-40B4-BE49-F238E27FC236}">
                  <a16:creationId xmlns:a16="http://schemas.microsoft.com/office/drawing/2014/main" id="{24EB6377-660F-B24C-916C-D91C87596F7A}"/>
                </a:ext>
              </a:extLst>
            </p:cNvPr>
            <p:cNvSpPr txBox="1">
              <a:spLocks/>
            </p:cNvSpPr>
            <p:nvPr/>
          </p:nvSpPr>
          <p:spPr>
            <a:xfrm>
              <a:off x="3111125" y="5343882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latin typeface="Century Gothic" panose="020B0502020202020204" pitchFamily="34" charset="0"/>
                </a:rPr>
                <a:t>18,0%</a:t>
              </a:r>
            </a:p>
          </p:txBody>
        </p:sp>
        <p:sp>
          <p:nvSpPr>
            <p:cNvPr id="90" name="Подзаголовок 2">
              <a:extLst>
                <a:ext uri="{FF2B5EF4-FFF2-40B4-BE49-F238E27FC236}">
                  <a16:creationId xmlns:a16="http://schemas.microsoft.com/office/drawing/2014/main" id="{DDB94C30-6C78-8245-B70A-DE386E37630F}"/>
                </a:ext>
              </a:extLst>
            </p:cNvPr>
            <p:cNvSpPr txBox="1">
              <a:spLocks/>
            </p:cNvSpPr>
            <p:nvPr/>
          </p:nvSpPr>
          <p:spPr>
            <a:xfrm>
              <a:off x="6328320" y="5336475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latin typeface="Century Gothic" panose="020B0502020202020204" pitchFamily="34" charset="0"/>
                </a:rPr>
                <a:t>17,2%</a:t>
              </a:r>
            </a:p>
          </p:txBody>
        </p:sp>
        <p:sp>
          <p:nvSpPr>
            <p:cNvPr id="91" name="Подзаголовок 2">
              <a:extLst>
                <a:ext uri="{FF2B5EF4-FFF2-40B4-BE49-F238E27FC236}">
                  <a16:creationId xmlns:a16="http://schemas.microsoft.com/office/drawing/2014/main" id="{06E69F80-F3A4-6B44-8C64-49CB03FB9A4F}"/>
                </a:ext>
              </a:extLst>
            </p:cNvPr>
            <p:cNvSpPr txBox="1">
              <a:spLocks/>
            </p:cNvSpPr>
            <p:nvPr/>
          </p:nvSpPr>
          <p:spPr>
            <a:xfrm>
              <a:off x="9447849" y="5342525"/>
              <a:ext cx="1440561" cy="4980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>
                  <a:latin typeface="Century Gothic" panose="020B0502020202020204" pitchFamily="34" charset="0"/>
                </a:rPr>
                <a:t>17,4%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3294CC6-A69C-86C5-C2E8-8C32FD131EA2}"/>
              </a:ext>
            </a:extLst>
          </p:cNvPr>
          <p:cNvSpPr txBox="1"/>
          <p:nvPr/>
        </p:nvSpPr>
        <p:spPr>
          <a:xfrm>
            <a:off x="4116282" y="5735657"/>
            <a:ext cx="4168877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70510" algn="l"/>
              </a:tabLs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+ 2009, 2011, 2013, 2019, 2020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04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82372CE-10D1-9541-B1EE-DE0C571FBE0C}"/>
              </a:ext>
            </a:extLst>
          </p:cNvPr>
          <p:cNvGrpSpPr/>
          <p:nvPr/>
        </p:nvGrpSpPr>
        <p:grpSpPr>
          <a:xfrm>
            <a:off x="674318" y="666186"/>
            <a:ext cx="11224364" cy="103646"/>
            <a:chOff x="726141" y="1292883"/>
            <a:chExt cx="11224364" cy="103646"/>
          </a:xfrm>
        </p:grpSpPr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4507D3C-372E-8C4F-885D-1C0E5B55071A}"/>
                </a:ext>
              </a:extLst>
            </p:cNvPr>
            <p:cNvCxnSpPr>
              <a:cxnSpLocks/>
            </p:cNvCxnSpPr>
            <p:nvPr/>
          </p:nvCxnSpPr>
          <p:spPr>
            <a:xfrm>
              <a:off x="726141" y="1344706"/>
              <a:ext cx="1112071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44F9A4B0-32CA-5545-A4B1-5C89098E0B88}"/>
                </a:ext>
              </a:extLst>
            </p:cNvPr>
            <p:cNvSpPr/>
            <p:nvPr/>
          </p:nvSpPr>
          <p:spPr>
            <a:xfrm>
              <a:off x="11846859" y="1292883"/>
              <a:ext cx="103646" cy="10364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7025F4-F9B2-2F45-9E61-4937D4B11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326926"/>
            <a:ext cx="9355719" cy="67852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rgbClr val="C00000"/>
                </a:solidFill>
                <a:latin typeface="Century Gothic" panose="020B0502020202020204" pitchFamily="34" charset="0"/>
              </a:rPr>
              <a:t>Ключевые выводы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7181DFA-5BBE-7941-9EE9-6B84A6AC4FA7}"/>
              </a:ext>
            </a:extLst>
          </p:cNvPr>
          <p:cNvSpPr/>
          <p:nvPr/>
        </p:nvSpPr>
        <p:spPr>
          <a:xfrm>
            <a:off x="501445" y="821655"/>
            <a:ext cx="11345414" cy="5560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9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 отличиям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выделенной в рамках перекодированной версии </a:t>
            </a:r>
            <a:r>
              <a:rPr lang="en-US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ISCO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-08 группы профессионалов, в сравнении со 2 классом в базовой версии </a:t>
            </a:r>
            <a:r>
              <a:rPr lang="en-US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ISCO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-08, относятся: 1)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изменение отраслевой структуры их занятости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уменьшением доли в их составе работников образования и здравоохранения и ростом доли представителей других отраслей при стабильности занятых в науке и культуре; 2)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 доли занятых в негосударственном секторе экономики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хотя наиболее типичной для профессионалов остается занятость в государственном секторе экономики, прежде всего в образовании, здравоохранении, науке  и культуре); 3) 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 доли работающих не по полученной или смежной с ней специальности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4)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сокращение доли имеющих подчиненных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50215" algn="just">
              <a:spcAft>
                <a:spcPts val="800"/>
              </a:spcAft>
            </a:pP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Остальные характеристики этих групп, в т.ч. место жительства или рождения, опыт миграции, доходная структура, семейный статус, наличие вторичной занятости и т.д. оказываются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идентичными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Идентичны у них и продолжительность обучения, доля имеющих высшее образование и другие характеристики их человеческого капитала.</a:t>
            </a:r>
          </a:p>
          <a:p>
            <a:pPr indent="450215" algn="just">
              <a:spcAft>
                <a:spcPts val="800"/>
              </a:spcAft>
            </a:pPr>
            <a:r>
              <a:rPr lang="ru-RU" sz="1900" dirty="0">
                <a:solidFill>
                  <a:srgbClr val="C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полный охват </a:t>
            </a:r>
            <a:r>
              <a:rPr lang="ru-RU" sz="19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профессионалов (рост группы примерно </a:t>
            </a:r>
            <a:r>
              <a:rPr lang="ru-RU" sz="1900" dirty="0">
                <a:solidFill>
                  <a:srgbClr val="C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20%) при сохранении состава группы с точки зрения всех значимых для социальной стратификации характеристик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позволяет говорить о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большем эвристическом потенциале перекодированной версии </a:t>
            </a:r>
            <a:r>
              <a:rPr lang="en-US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ISCO-08</a:t>
            </a:r>
            <a:r>
              <a:rPr lang="en-US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сравнении с исходной </a:t>
            </a:r>
            <a:r>
              <a:rPr lang="ru-RU" sz="1900" u="sng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изучении социальной структуры российского общества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588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82372CE-10D1-9541-B1EE-DE0C571FBE0C}"/>
              </a:ext>
            </a:extLst>
          </p:cNvPr>
          <p:cNvGrpSpPr/>
          <p:nvPr/>
        </p:nvGrpSpPr>
        <p:grpSpPr>
          <a:xfrm>
            <a:off x="674318" y="666186"/>
            <a:ext cx="11224364" cy="103646"/>
            <a:chOff x="726141" y="1292883"/>
            <a:chExt cx="11224364" cy="103646"/>
          </a:xfrm>
        </p:grpSpPr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4507D3C-372E-8C4F-885D-1C0E5B55071A}"/>
                </a:ext>
              </a:extLst>
            </p:cNvPr>
            <p:cNvCxnSpPr>
              <a:cxnSpLocks/>
            </p:cNvCxnSpPr>
            <p:nvPr/>
          </p:nvCxnSpPr>
          <p:spPr>
            <a:xfrm>
              <a:off x="726141" y="1344706"/>
              <a:ext cx="1112071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44F9A4B0-32CA-5545-A4B1-5C89098E0B88}"/>
                </a:ext>
              </a:extLst>
            </p:cNvPr>
            <p:cNvSpPr/>
            <p:nvPr/>
          </p:nvSpPr>
          <p:spPr>
            <a:xfrm>
              <a:off x="11846859" y="1292883"/>
              <a:ext cx="103646" cy="10364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7025F4-F9B2-2F45-9E61-4937D4B11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378749"/>
            <a:ext cx="9355719" cy="67852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rgbClr val="C00000"/>
                </a:solidFill>
                <a:latin typeface="Century Gothic" panose="020B0502020202020204" pitchFamily="34" charset="0"/>
              </a:rPr>
              <a:t>Ключевые выводы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7181DFA-5BBE-7941-9EE9-6B84A6AC4FA7}"/>
              </a:ext>
            </a:extLst>
          </p:cNvPr>
          <p:cNvSpPr/>
          <p:nvPr/>
        </p:nvSpPr>
        <p:spPr>
          <a:xfrm>
            <a:off x="589935" y="793009"/>
            <a:ext cx="11256924" cy="590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9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говорить не о методической, а о содержательной стороне результатов анализа, то они говорят о том, что при более полном учете специфики требований российского рынка труда к профессионалам особенности состава и эволюции данной группы оказываются во многом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противоположны тенденциям, фиксируемым по отношению к ним в других странах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Это касается прежде всего динамики внутренней структуры данной группы (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 срединных позиций вместо поляризации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массового превращения рабочих мест полупрофессионалов в рабочие места профессионалов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за счет технологических изменений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за счет переизбытка на рынке лиц с высшим образованием, роста их доли среди работающих на предприятиях и в учреждениях, где собственником (или сособственником)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государство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и т.д. </a:t>
            </a:r>
          </a:p>
          <a:p>
            <a:pPr indent="450215" algn="just">
              <a:spcBef>
                <a:spcPts val="1200"/>
              </a:spcBef>
              <a:spcAft>
                <a:spcPts val="800"/>
              </a:spcAft>
            </a:pP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Учитывая особенности состава и эволюции группы профессионалов (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 группы за счет периферийных позиций и сравнительно небольшое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(менее 40% </a:t>
            </a:r>
            <a:r>
              <a:rPr lang="ru-RU" i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Тихонова Н.Е. </a:t>
            </a:r>
            <a:r>
              <a:rPr lang="ru-RU" b="0" i="1" strike="noStrik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Динамика качества человеческого потенциала российских профессионалов: 2010–2021 гг.</a:t>
            </a:r>
            <a:r>
              <a:rPr lang="ru-RU" b="0" i="1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 // Журнал институциональных исследований. 2022. Т. 14. № 4. С. 18-41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рабочих мест профессионалов в российской экономике, предполагающих глубокую профессионализацию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не удивительно, что при устойчивости численности группы положение большинства ее представителей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индивидуальном уровне 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оказывается за счет роста числа лиц с в/о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 неустойчиво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что определяет и </a:t>
            </a:r>
            <a:r>
              <a:rPr lang="ru-RU" sz="19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специфику российского среднего класса</a:t>
            </a:r>
            <a:r>
              <a:rPr lang="ru-RU" sz="19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ядром которого выступают именно профессионалы.</a:t>
            </a:r>
          </a:p>
        </p:txBody>
      </p:sp>
    </p:spTree>
    <p:extLst>
      <p:ext uri="{BB962C8B-B14F-4D97-AF65-F5344CB8AC3E}">
        <p14:creationId xmlns:p14="http://schemas.microsoft.com/office/powerpoint/2010/main" val="3065958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A702A5D8-0D72-3844-9044-0AA181E9860F}"/>
              </a:ext>
            </a:extLst>
          </p:cNvPr>
          <p:cNvSpPr txBox="1">
            <a:spLocks/>
          </p:cNvSpPr>
          <p:nvPr/>
        </p:nvSpPr>
        <p:spPr>
          <a:xfrm>
            <a:off x="1640361" y="1612490"/>
            <a:ext cx="9157447" cy="3932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solidFill>
                  <a:srgbClr val="C00000"/>
                </a:solidFill>
                <a:latin typeface="Century Gothic" panose="020B0502020202020204" pitchFamily="34" charset="0"/>
              </a:rPr>
              <a:t>Спасибо за внимание!</a:t>
            </a:r>
          </a:p>
          <a:p>
            <a:endParaRPr lang="ru-RU" sz="1600" dirty="0">
              <a:latin typeface="Century Gothic" panose="020B0502020202020204" pitchFamily="34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Статья с материалами, использованными в презентации, опубликована в «Журнале институциональных исследований»: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ru-RU" sz="1800" b="0" i="0" u="none" strike="noStrike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Тихонова Н.Е., Каравай А.В. (2023). Профессионалы в институциональных условиях России: методика выделения и специфика группы // </a:t>
            </a:r>
            <a:r>
              <a:rPr lang="ru-RU" sz="1800" b="0" i="1" u="none" strike="noStrike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Journal </a:t>
            </a:r>
            <a:r>
              <a:rPr lang="ru-RU" sz="1800" b="0" i="1" u="none" strike="noStrike" baseline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of</a:t>
            </a:r>
            <a:r>
              <a:rPr lang="ru-RU" sz="1800" b="0" i="1" u="none" strike="noStrike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Institutional</a:t>
            </a:r>
            <a:r>
              <a:rPr lang="ru-RU" sz="1800" b="0" i="1" u="none" strike="noStrike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Studies. </a:t>
            </a:r>
            <a:r>
              <a:rPr lang="ru-RU" sz="1800" i="0" u="none" strike="noStrike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15</a:t>
            </a:r>
            <a:r>
              <a:rPr lang="ru-RU" sz="1800" b="0" i="0" u="none" strike="noStrike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(1): 100–121. DOI: 10.17835/2076-6297.2023.15.1.100-121 </a:t>
            </a: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1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82372CE-10D1-9541-B1EE-DE0C571FBE0C}"/>
              </a:ext>
            </a:extLst>
          </p:cNvPr>
          <p:cNvGrpSpPr/>
          <p:nvPr/>
        </p:nvGrpSpPr>
        <p:grpSpPr>
          <a:xfrm>
            <a:off x="483818" y="1299468"/>
            <a:ext cx="11224364" cy="103646"/>
            <a:chOff x="726141" y="1292883"/>
            <a:chExt cx="11224364" cy="103646"/>
          </a:xfrm>
        </p:grpSpPr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4507D3C-372E-8C4F-885D-1C0E5B55071A}"/>
                </a:ext>
              </a:extLst>
            </p:cNvPr>
            <p:cNvCxnSpPr>
              <a:cxnSpLocks/>
            </p:cNvCxnSpPr>
            <p:nvPr/>
          </p:nvCxnSpPr>
          <p:spPr>
            <a:xfrm>
              <a:off x="726141" y="1344706"/>
              <a:ext cx="1112071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44F9A4B0-32CA-5545-A4B1-5C89098E0B88}"/>
                </a:ext>
              </a:extLst>
            </p:cNvPr>
            <p:cNvSpPr/>
            <p:nvPr/>
          </p:nvSpPr>
          <p:spPr>
            <a:xfrm>
              <a:off x="11846859" y="1292883"/>
              <a:ext cx="103646" cy="10364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C7F8CF49-C379-924C-9D02-080CE8176337}"/>
              </a:ext>
            </a:extLst>
          </p:cNvPr>
          <p:cNvSpPr txBox="1">
            <a:spLocks/>
          </p:cNvSpPr>
          <p:nvPr/>
        </p:nvSpPr>
        <p:spPr>
          <a:xfrm>
            <a:off x="172463" y="1703164"/>
            <a:ext cx="5549911" cy="458658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1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Профессиональная структура изучается в рамках разных подходов, в т.ч.: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анализа эволюции общества в целом и  изменения роли разных  профессиональных групп на отдельных этапах этой эволюции;</a:t>
            </a:r>
            <a:endParaRPr lang="ru-RU" sz="1700" dirty="0">
              <a:solidFill>
                <a:srgbClr val="00206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социологии профессий и занятий;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анализа взаимосвязи образовательного уровня работников и требований их рабочих мест;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а</a:t>
            </a:r>
            <a:r>
              <a:rPr lang="ru-RU" sz="17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нализа стратификационной системе общества вообще и его социально-профессиональной структуре в частности</a:t>
            </a:r>
          </a:p>
          <a:p>
            <a:pPr algn="l"/>
            <a:r>
              <a:rPr lang="ru-RU" sz="17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    и т.д.</a:t>
            </a:r>
          </a:p>
          <a:p>
            <a:pPr marL="216000" algn="l">
              <a:lnSpc>
                <a:spcPct val="120000"/>
              </a:lnSpc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Отсюда многообразие классификаторов под разные задачи.</a:t>
            </a: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D36513A-C6AA-6F4D-89C0-7589877C9FDC}"/>
              </a:ext>
            </a:extLst>
          </p:cNvPr>
          <p:cNvSpPr txBox="1">
            <a:spLocks/>
          </p:cNvSpPr>
          <p:nvPr/>
        </p:nvSpPr>
        <p:spPr bwMode="auto">
          <a:xfrm>
            <a:off x="5830529" y="1641987"/>
            <a:ext cx="5683046" cy="25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ru-RU" sz="16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Международные классификаторы:</a:t>
            </a:r>
          </a:p>
          <a:p>
            <a:pPr eaLnBrk="1" hangingPunct="1"/>
            <a:endParaRPr lang="ru-RU" sz="1600" dirty="0">
              <a:solidFill>
                <a:srgbClr val="AB463E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eaLnBrk="1" hangingPunct="1"/>
            <a:r>
              <a:rPr lang="fr-FR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International Standard Classification of Occupations</a:t>
            </a:r>
            <a:r>
              <a:rPr lang="en-US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– ISCO</a:t>
            </a:r>
            <a:endParaRPr lang="ru-RU" sz="1400" dirty="0">
              <a:solidFill>
                <a:srgbClr val="C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eaLnBrk="1" hangingPunct="1"/>
            <a:r>
              <a:rPr lang="en-US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International Classification of Status in Employment – ICSE</a:t>
            </a:r>
            <a:endParaRPr lang="ru-RU" sz="1400" dirty="0">
              <a:solidFill>
                <a:srgbClr val="C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eaLnBrk="1" hangingPunct="1"/>
            <a:r>
              <a:rPr lang="en-US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Standard Industrial Classification of All Economic Activities – ISIC</a:t>
            </a:r>
            <a:r>
              <a:rPr lang="ru-RU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и другие</a:t>
            </a:r>
            <a:endParaRPr lang="ru-RU" sz="1400" b="1" dirty="0">
              <a:solidFill>
                <a:srgbClr val="C00000"/>
              </a:solidFill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DC0C63D-B29C-6247-9450-C57C0BA81194}"/>
              </a:ext>
            </a:extLst>
          </p:cNvPr>
          <p:cNvSpPr/>
          <p:nvPr/>
        </p:nvSpPr>
        <p:spPr>
          <a:xfrm>
            <a:off x="5830529" y="1693809"/>
            <a:ext cx="5683045" cy="4216400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FE025C8A-E5C7-8D46-971A-0FC0E00FC4ED}"/>
              </a:ext>
            </a:extLst>
          </p:cNvPr>
          <p:cNvSpPr txBox="1">
            <a:spLocks/>
          </p:cNvSpPr>
          <p:nvPr/>
        </p:nvSpPr>
        <p:spPr bwMode="auto">
          <a:xfrm>
            <a:off x="5963864" y="4430586"/>
            <a:ext cx="5431724" cy="1082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ru-RU" sz="16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Региональные и национальные классификаторы:</a:t>
            </a:r>
          </a:p>
          <a:p>
            <a:pPr eaLnBrk="1" hangingPunct="1"/>
            <a:endParaRPr lang="ru-RU" sz="1600" dirty="0">
              <a:solidFill>
                <a:srgbClr val="AB463E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eaLnBrk="1" hangingPunct="1"/>
            <a:r>
              <a:rPr lang="en-US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Socio-economic Classification for Europe –</a:t>
            </a:r>
            <a:r>
              <a:rPr lang="ru-RU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EsEC</a:t>
            </a:r>
            <a:endParaRPr lang="ru-RU" sz="1400" dirty="0">
              <a:solidFill>
                <a:srgbClr val="C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eaLnBrk="1" hangingPunct="1"/>
            <a:r>
              <a:rPr lang="en-US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National Statistics Socio-Economic Classification – NS-SEC</a:t>
            </a:r>
            <a:endParaRPr lang="ru-RU" sz="1400" dirty="0">
              <a:solidFill>
                <a:srgbClr val="C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r>
              <a:rPr lang="ru-RU" altLang="ru-RU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ПСГ-100, ПСГ-15, ПСГ-21 – </a:t>
            </a:r>
            <a:r>
              <a:rPr lang="ru-RU" altLang="ru-RU" sz="1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Шкаратан</a:t>
            </a:r>
            <a:r>
              <a:rPr lang="ru-RU" altLang="ru-RU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, 2008</a:t>
            </a:r>
            <a:br>
              <a:rPr lang="ru-RU" altLang="ru-RU" sz="1400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ru-RU" altLang="ru-RU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Группировка Бюро переписи населения США</a:t>
            </a:r>
            <a:r>
              <a:rPr lang="ru-RU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ru-RU" sz="14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и другие</a:t>
            </a:r>
            <a:endParaRPr lang="ru-RU" sz="1400" dirty="0">
              <a:solidFill>
                <a:srgbClr val="C00000"/>
              </a:solidFill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id="{DB257B12-E900-6B40-814A-2CF7372E3A81}"/>
              </a:ext>
            </a:extLst>
          </p:cNvPr>
          <p:cNvSpPr txBox="1">
            <a:spLocks/>
          </p:cNvSpPr>
          <p:nvPr/>
        </p:nvSpPr>
        <p:spPr>
          <a:xfrm>
            <a:off x="448787" y="562708"/>
            <a:ext cx="11487574" cy="7224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100" dirty="0">
                <a:solidFill>
                  <a:srgbClr val="C00000"/>
                </a:solidFill>
                <a:latin typeface="Century Gothic" panose="020B0502020202020204" pitchFamily="34" charset="0"/>
              </a:rPr>
              <a:t>Теоретико-методологические основания исследования – многообразие подходов к профессиональной структуре в зависимости от целей исследования</a:t>
            </a:r>
            <a:endParaRPr lang="ru-RU" sz="21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5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176981" y="616513"/>
            <a:ext cx="11877367" cy="103822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5000"/>
              </a:lnSpc>
            </a:pPr>
            <a:r>
              <a:rPr lang="ru-RU" altLang="ru-RU" sz="3600" b="1" dirty="0">
                <a:solidFill>
                  <a:srgbClr val="C00000"/>
                </a:solidFill>
              </a:rPr>
              <a:t>Классовые схемы с учетом профессиональной структуры 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341782" y="1679459"/>
            <a:ext cx="9356035" cy="4109831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kumimoji="0" lang="ru-RU" altLang="ru-RU" dirty="0">
                <a:solidFill>
                  <a:srgbClr val="C00000"/>
                </a:solidFill>
                <a:latin typeface="Arial Narrow" charset="0"/>
              </a:rPr>
              <a:t>Европейская традиция </a:t>
            </a:r>
          </a:p>
          <a:p>
            <a:pPr algn="ctr" eaLnBrk="1" hangingPunct="1">
              <a:buFontTx/>
              <a:buNone/>
            </a:pPr>
            <a:endParaRPr kumimoji="0" lang="en-US" altLang="ru-RU" dirty="0">
              <a:solidFill>
                <a:srgbClr val="C00000"/>
              </a:solidFill>
              <a:latin typeface="Arial Narrow" charset="0"/>
            </a:endParaRPr>
          </a:p>
          <a:p>
            <a:pPr lvl="1"/>
            <a:r>
              <a:rPr kumimoji="0" lang="en-US" altLang="ru-RU" dirty="0">
                <a:solidFill>
                  <a:srgbClr val="002060"/>
                </a:solidFill>
              </a:rPr>
              <a:t>CASMIN</a:t>
            </a:r>
            <a:r>
              <a:rPr kumimoji="0" lang="ru-RU" altLang="ru-RU" dirty="0">
                <a:solidFill>
                  <a:srgbClr val="002060"/>
                </a:solidFill>
              </a:rPr>
              <a:t>, </a:t>
            </a:r>
            <a:r>
              <a:rPr lang="en-US" dirty="0"/>
              <a:t>NS</a:t>
            </a:r>
            <a:r>
              <a:rPr lang="ru-RU" dirty="0"/>
              <a:t>-</a:t>
            </a:r>
            <a:r>
              <a:rPr lang="en-US" dirty="0"/>
              <a:t>SEC</a:t>
            </a:r>
            <a:r>
              <a:rPr kumimoji="0" lang="en-US" altLang="ru-RU" dirty="0">
                <a:solidFill>
                  <a:srgbClr val="002060"/>
                </a:solidFill>
              </a:rPr>
              <a:t> </a:t>
            </a:r>
            <a:r>
              <a:rPr kumimoji="0" lang="ru-RU" altLang="ru-RU" dirty="0">
                <a:solidFill>
                  <a:srgbClr val="002060"/>
                </a:solidFill>
              </a:rPr>
              <a:t>или </a:t>
            </a:r>
            <a:r>
              <a:rPr kumimoji="0" lang="en-US" altLang="ru-RU" dirty="0">
                <a:solidFill>
                  <a:srgbClr val="002060"/>
                </a:solidFill>
              </a:rPr>
              <a:t>EGP</a:t>
            </a:r>
            <a:br>
              <a:rPr kumimoji="0" lang="ru-RU" altLang="ru-RU" dirty="0">
                <a:solidFill>
                  <a:srgbClr val="002060"/>
                </a:solidFill>
              </a:rPr>
            </a:br>
            <a:r>
              <a:rPr lang="ru-RU" altLang="ru-RU" sz="2000" dirty="0">
                <a:solidFill>
                  <a:srgbClr val="002060"/>
                </a:solidFill>
              </a:rPr>
              <a:t>(</a:t>
            </a:r>
            <a:r>
              <a:rPr lang="en-US" altLang="ru-RU" sz="2000" dirty="0">
                <a:solidFill>
                  <a:srgbClr val="002060"/>
                </a:solidFill>
              </a:rPr>
              <a:t>Comparative Analysis of Social Mobility in Industrial Nations</a:t>
            </a:r>
            <a:r>
              <a:rPr lang="ru-RU" altLang="ru-RU" sz="2000" dirty="0">
                <a:solidFill>
                  <a:srgbClr val="002060"/>
                </a:solidFill>
              </a:rPr>
              <a:t>)</a:t>
            </a:r>
            <a:endParaRPr kumimoji="0" lang="en-US" altLang="ru-RU" dirty="0">
              <a:solidFill>
                <a:srgbClr val="002060"/>
              </a:solidFill>
            </a:endParaRPr>
          </a:p>
          <a:p>
            <a:pPr lvl="1" eaLnBrk="1" hangingPunct="1"/>
            <a:r>
              <a:rPr kumimoji="0" lang="fr-FR" altLang="ru-RU" dirty="0">
                <a:solidFill>
                  <a:srgbClr val="002060"/>
                </a:solidFill>
              </a:rPr>
              <a:t>CSP-CH</a:t>
            </a:r>
            <a:br>
              <a:rPr kumimoji="0" lang="ru-RU" altLang="ru-RU" dirty="0">
                <a:solidFill>
                  <a:srgbClr val="002060"/>
                </a:solidFill>
              </a:rPr>
            </a:br>
            <a:r>
              <a:rPr lang="ru-RU" altLang="ru-RU" sz="2000" dirty="0">
                <a:solidFill>
                  <a:srgbClr val="002060"/>
                </a:solidFill>
              </a:rPr>
              <a:t>(</a:t>
            </a:r>
            <a:r>
              <a:rPr lang="fr-FR" altLang="ru-RU" sz="2000" dirty="0" err="1">
                <a:solidFill>
                  <a:srgbClr val="002060"/>
                </a:solidFill>
              </a:rPr>
              <a:t>Swiss</a:t>
            </a:r>
            <a:r>
              <a:rPr lang="fr-FR" altLang="ru-RU" sz="2000" dirty="0">
                <a:solidFill>
                  <a:srgbClr val="002060"/>
                </a:solidFill>
              </a:rPr>
              <a:t> </a:t>
            </a:r>
            <a:r>
              <a:rPr lang="fr-FR" altLang="ru-RU" sz="2000" dirty="0" err="1">
                <a:solidFill>
                  <a:srgbClr val="002060"/>
                </a:solidFill>
              </a:rPr>
              <a:t>Socio-Professional</a:t>
            </a:r>
            <a:r>
              <a:rPr lang="fr-FR" altLang="ru-RU" sz="2000" dirty="0">
                <a:solidFill>
                  <a:srgbClr val="002060"/>
                </a:solidFill>
              </a:rPr>
              <a:t> </a:t>
            </a:r>
            <a:r>
              <a:rPr lang="fr-FR" altLang="ru-RU" sz="2000" dirty="0" err="1">
                <a:solidFill>
                  <a:srgbClr val="002060"/>
                </a:solidFill>
              </a:rPr>
              <a:t>Categories</a:t>
            </a:r>
            <a:r>
              <a:rPr lang="ru-RU" altLang="ru-RU" sz="2000" dirty="0">
                <a:solidFill>
                  <a:srgbClr val="002060"/>
                </a:solidFill>
              </a:rPr>
              <a:t>)</a:t>
            </a:r>
            <a:endParaRPr kumimoji="0" lang="ru-RU" altLang="ru-RU" dirty="0">
              <a:solidFill>
                <a:srgbClr val="002060"/>
              </a:solidFill>
              <a:ea typeface="Times New Roman" charset="0"/>
              <a:cs typeface="Times New Roman" charset="0"/>
            </a:endParaRPr>
          </a:p>
          <a:p>
            <a:pPr lvl="1" eaLnBrk="1" hangingPunct="1"/>
            <a:r>
              <a:rPr kumimoji="0" lang="en-US" altLang="ru-RU" dirty="0">
                <a:solidFill>
                  <a:srgbClr val="002060"/>
                </a:solidFill>
              </a:rPr>
              <a:t>ESP</a:t>
            </a:r>
            <a:br>
              <a:rPr kumimoji="0" lang="en-US" altLang="ru-RU" dirty="0">
                <a:solidFill>
                  <a:srgbClr val="002060"/>
                </a:solidFill>
              </a:rPr>
            </a:br>
            <a:r>
              <a:rPr lang="en-US" altLang="ru-RU" sz="2000" dirty="0">
                <a:solidFill>
                  <a:srgbClr val="002060"/>
                </a:solidFill>
              </a:rPr>
              <a:t>(</a:t>
            </a:r>
            <a:r>
              <a:rPr lang="en-US" altLang="ru-RU" sz="2000" dirty="0" err="1">
                <a:solidFill>
                  <a:srgbClr val="002060"/>
                </a:solidFill>
              </a:rPr>
              <a:t>Esping</a:t>
            </a:r>
            <a:r>
              <a:rPr lang="en-US" altLang="ru-RU" sz="2000" dirty="0">
                <a:solidFill>
                  <a:srgbClr val="002060"/>
                </a:solidFill>
              </a:rPr>
              <a:t>-Andersen)</a:t>
            </a:r>
            <a:endParaRPr kumimoji="0" lang="ru-RU" altLang="ru-RU" dirty="0">
              <a:solidFill>
                <a:srgbClr val="002060"/>
              </a:solidFill>
            </a:endParaRPr>
          </a:p>
          <a:p>
            <a:pPr lvl="1" eaLnBrk="1" hangingPunct="1"/>
            <a:r>
              <a:rPr lang="ru-RU" altLang="ru-RU" dirty="0">
                <a:solidFill>
                  <a:srgbClr val="002060"/>
                </a:solidFill>
              </a:rPr>
              <a:t>и</a:t>
            </a:r>
            <a:r>
              <a:rPr kumimoji="0" lang="ru-RU" altLang="ru-RU" dirty="0">
                <a:solidFill>
                  <a:srgbClr val="002060"/>
                </a:solidFill>
              </a:rPr>
              <a:t> другие.</a:t>
            </a:r>
          </a:p>
          <a:p>
            <a:pPr marL="457200" lvl="1" indent="0" eaLnBrk="1" hangingPunct="1">
              <a:buNone/>
            </a:pPr>
            <a:endParaRPr lang="ru-RU" altLang="ru-RU" dirty="0">
              <a:solidFill>
                <a:srgbClr val="002060"/>
              </a:solidFill>
            </a:endParaRPr>
          </a:p>
          <a:p>
            <a:pPr marL="457200" lvl="1" indent="0" eaLnBrk="1" hangingPunct="1">
              <a:buNone/>
            </a:pPr>
            <a:r>
              <a:rPr lang="ru-RU" altLang="ru-RU" dirty="0">
                <a:solidFill>
                  <a:srgbClr val="C00000"/>
                </a:solidFill>
              </a:rPr>
              <a:t>ПСГ-100 – Шкаратан – постоянные социальные (реальные) группы. </a:t>
            </a:r>
            <a:endParaRPr kumimoji="0" lang="ru-RU" altLang="ru-RU" dirty="0">
              <a:solidFill>
                <a:srgbClr val="C00000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1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2890" y="188913"/>
            <a:ext cx="10196051" cy="936625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altLang="ru-RU" sz="3600" b="1" dirty="0">
                <a:solidFill>
                  <a:srgbClr val="C00000"/>
                </a:solidFill>
              </a:rPr>
              <a:t>Большой опыт исследований </a:t>
            </a:r>
            <a:r>
              <a:rPr lang="ru-RU" altLang="ru-RU" sz="3600" b="1" dirty="0">
                <a:solidFill>
                  <a:srgbClr val="C00000"/>
                </a:solidFill>
              </a:rPr>
              <a:t>профессиональной структуры</a:t>
            </a:r>
            <a:endParaRPr kumimoji="0"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4294967295"/>
          </p:nvPr>
        </p:nvSpPr>
        <p:spPr>
          <a:xfrm>
            <a:off x="599768" y="1125538"/>
            <a:ext cx="10923638" cy="5353920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ru-RU" altLang="ru-RU" sz="2300" dirty="0">
                <a:solidFill>
                  <a:srgbClr val="C00000"/>
                </a:solidFill>
                <a:latin typeface="Century Gothic" panose="020B0502020202020204" pitchFamily="34" charset="0"/>
              </a:rPr>
              <a:t>В развитых странах:</a:t>
            </a:r>
          </a:p>
          <a:p>
            <a:pPr marL="0" lvl="1" eaLnBrk="1" hangingPunct="1">
              <a:lnSpc>
                <a:spcPct val="120000"/>
              </a:lnSpc>
            </a:pP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Г.Ганзебум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Д.Груски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Дж.Голдторп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П.Зигель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М.Кивинен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А.Маккнайт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У.Мюллер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Э.Райт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Л.Свенсон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А.Соренсен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В.Теккенберг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Д.Трейман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К.Уид</a:t>
            </a:r>
            <a:r>
              <a:rPr lang="en-US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e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н,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К.Хоуп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Дж.Эвветс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П.Элиас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Э.Эриксон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и др.</a:t>
            </a:r>
          </a:p>
          <a:p>
            <a:pPr marL="0" lvl="1" indent="0" eaLnBrk="1" hangingPunct="1">
              <a:lnSpc>
                <a:spcPct val="120000"/>
              </a:lnSpc>
              <a:buNone/>
            </a:pPr>
            <a:endParaRPr lang="ru-RU" altLang="ru-RU" sz="23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altLang="ru-RU" sz="2300" dirty="0">
                <a:solidFill>
                  <a:srgbClr val="C00000"/>
                </a:solidFill>
                <a:latin typeface="Century Gothic" panose="020B0502020202020204" pitchFamily="34" charset="0"/>
              </a:rPr>
              <a:t>В советский период в истории России: </a:t>
            </a:r>
          </a:p>
          <a:p>
            <a:pPr marL="0" lvl="1">
              <a:lnSpc>
                <a:spcPct val="120000"/>
              </a:lnSpc>
            </a:pPr>
            <a:r>
              <a:rPr lang="ru-RU" altLang="ru-RU" sz="2300" b="1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Исследования структуры рабочего класса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М.Гильберт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Л.Гордон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В.Дробижев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Э.Клопов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Б.Маркус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А.Назимова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А.Панкратова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В.Полетаев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С.Сенявский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С.Струмилин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О.Шкаратан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и др.</a:t>
            </a:r>
          </a:p>
          <a:p>
            <a:pPr marL="0" lvl="1">
              <a:lnSpc>
                <a:spcPct val="120000"/>
              </a:lnSpc>
            </a:pPr>
            <a:r>
              <a:rPr lang="ru-RU" altLang="ru-RU" sz="2300" b="1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Исследования крестьянства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Ю.Арутюнян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Т.Заславская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Л.Коган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П.Симуш,др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  <a:p>
            <a:pPr marL="0" lvl="1">
              <a:lnSpc>
                <a:spcPct val="120000"/>
              </a:lnSpc>
            </a:pPr>
            <a:endParaRPr lang="ru-RU" altLang="ru-RU" sz="23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lvl="1" indent="0">
              <a:lnSpc>
                <a:spcPct val="120000"/>
              </a:lnSpc>
              <a:buNone/>
            </a:pPr>
            <a:r>
              <a:rPr lang="ru-RU" altLang="ru-RU" sz="2300" dirty="0">
                <a:solidFill>
                  <a:srgbClr val="C00000"/>
                </a:solidFill>
                <a:latin typeface="Century Gothic" panose="020B0502020202020204" pitchFamily="34" charset="0"/>
              </a:rPr>
              <a:t>В современной России: </a:t>
            </a:r>
          </a:p>
          <a:p>
            <a:pPr marL="0" lvl="1">
              <a:lnSpc>
                <a:spcPct val="120000"/>
              </a:lnSpc>
            </a:pPr>
            <a:r>
              <a:rPr lang="ru-RU" altLang="ru-RU" sz="2300" b="1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Исследования социально-профессиональной классификации в целом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  <a:r>
              <a:rPr lang="ru-RU" altLang="ru-RU" sz="23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О.Шкаратан</a:t>
            </a:r>
            <a:r>
              <a:rPr lang="ru-RU" altLang="ru-RU" sz="23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В.Аникин</a:t>
            </a:r>
            <a:r>
              <a:rPr lang="ru-RU" altLang="ru-RU" sz="23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А.Бессуднов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Ю.Волков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Н.Тихонова</a:t>
            </a:r>
            <a:r>
              <a:rPr lang="ru-RU" altLang="ru-RU" sz="23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и др. – проблемы методологии и поиска группы с определенным местом в социальных иерархиях</a:t>
            </a:r>
          </a:p>
          <a:p>
            <a:pPr marL="0" lvl="1" eaLnBrk="1" hangingPunct="1">
              <a:lnSpc>
                <a:spcPct val="120000"/>
              </a:lnSpc>
            </a:pPr>
            <a:r>
              <a:rPr lang="ru-RU" altLang="ru-RU" sz="2300" b="1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Исследование отдельных элементов и аспектов </a:t>
            </a:r>
            <a:r>
              <a:rPr lang="ru-RU" altLang="ru-RU" sz="2300" b="1" u="sng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профструктуры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Е.Авраамова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В.Бобков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О.Вершинская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В.Гимпельсон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И.Денисова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В.Жеребин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Р.Капелюшников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А.Лукьянова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М.Малышева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В.Мансуров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Е.Мезенцева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И.Назарова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\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В.Пациорковский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Н.Римашевская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П.Романов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С.Рощин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Г.Руденко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Р.Рывкина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К.Сабирьянова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Г.Чередниченко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altLang="ru-RU" sz="23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А.Чулков</a:t>
            </a:r>
            <a:r>
              <a:rPr lang="ru-RU" altLang="ru-RU" sz="2300" dirty="0">
                <a:solidFill>
                  <a:srgbClr val="002060"/>
                </a:solidFill>
                <a:latin typeface="Century Gothic" panose="020B0502020202020204" pitchFamily="34" charset="0"/>
              </a:rPr>
              <a:t> и др.</a:t>
            </a:r>
            <a:endParaRPr lang="ru-RU" alt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82372CE-10D1-9541-B1EE-DE0C571FBE0C}"/>
              </a:ext>
            </a:extLst>
          </p:cNvPr>
          <p:cNvGrpSpPr/>
          <p:nvPr/>
        </p:nvGrpSpPr>
        <p:grpSpPr>
          <a:xfrm>
            <a:off x="483818" y="1052577"/>
            <a:ext cx="11224364" cy="103646"/>
            <a:chOff x="726141" y="1292883"/>
            <a:chExt cx="11224364" cy="103646"/>
          </a:xfrm>
        </p:grpSpPr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4507D3C-372E-8C4F-885D-1C0E5B55071A}"/>
                </a:ext>
              </a:extLst>
            </p:cNvPr>
            <p:cNvCxnSpPr>
              <a:cxnSpLocks/>
            </p:cNvCxnSpPr>
            <p:nvPr/>
          </p:nvCxnSpPr>
          <p:spPr>
            <a:xfrm>
              <a:off x="726141" y="1344706"/>
              <a:ext cx="1112071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44F9A4B0-32CA-5545-A4B1-5C89098E0B88}"/>
                </a:ext>
              </a:extLst>
            </p:cNvPr>
            <p:cNvSpPr/>
            <p:nvPr/>
          </p:nvSpPr>
          <p:spPr>
            <a:xfrm>
              <a:off x="11846859" y="1292883"/>
              <a:ext cx="103646" cy="10364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C7F8CF49-C379-924C-9D02-080CE8176337}"/>
              </a:ext>
            </a:extLst>
          </p:cNvPr>
          <p:cNvSpPr txBox="1">
            <a:spLocks/>
          </p:cNvSpPr>
          <p:nvPr/>
        </p:nvSpPr>
        <p:spPr>
          <a:xfrm>
            <a:off x="295756" y="1541858"/>
            <a:ext cx="5545007" cy="49029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Профессионалы (ОКЗ)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«Обязанности специалистов высшего уровня квалификации обычно включают: проведение анализа и научно-исследовательских работ, разработку концепций, теорий и методов; консультирование или применение существующих знаний в области физических наук, математики, техники и технологии, в области наук о жизни, медицинских услуг и услуг в области здравоохранения, общественных и гуманитарных наук; преподавание теории и практики </a:t>
            </a:r>
            <a:r>
              <a:rPr lang="ru-RU" sz="16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одной или более дисциплин на различных ступенях образования</a:t>
            </a:r>
            <a:r>
              <a:rPr lang="ru-RU" sz="16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; 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обучение и воспитание людей, испытывающих затруднения в обучении, или лиц с особыми потребностями; оказание различных деловых, юридических и </a:t>
            </a:r>
            <a:r>
              <a:rPr lang="ru-RU" sz="16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социальных услуг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; создание и исполнение произведений искусства; осуществление </a:t>
            </a:r>
            <a:r>
              <a:rPr lang="ru-RU" sz="16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духовного наставничества</a:t>
            </a:r>
            <a:r>
              <a:rPr lang="ru-RU" sz="16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; 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подготовку научных документов и отчетов. Обязанности могут включать</a:t>
            </a:r>
            <a:r>
              <a:rPr lang="ru-RU" sz="16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руководство другими работниками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»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D36513A-C6AA-6F4D-89C0-7589877C9FDC}"/>
              </a:ext>
            </a:extLst>
          </p:cNvPr>
          <p:cNvSpPr txBox="1">
            <a:spLocks/>
          </p:cNvSpPr>
          <p:nvPr/>
        </p:nvSpPr>
        <p:spPr bwMode="auto">
          <a:xfrm>
            <a:off x="5864351" y="1830272"/>
            <a:ext cx="6110146" cy="1723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fr-FR" sz="1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International Standard Classification of Occupations</a:t>
            </a:r>
            <a:r>
              <a:rPr lang="ru-RU" sz="1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</a:t>
            </a:r>
            <a:r>
              <a:rPr lang="en-US" sz="1800" b="1" dirty="0">
                <a:solidFill>
                  <a:srgbClr val="C00000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ISCO-08</a:t>
            </a:r>
            <a:r>
              <a:rPr lang="ru-RU" sz="1800" b="1" dirty="0">
                <a:solidFill>
                  <a:srgbClr val="C00000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)</a:t>
            </a:r>
            <a:endParaRPr lang="en-US" sz="1800" b="1" dirty="0">
              <a:solidFill>
                <a:srgbClr val="C00000"/>
              </a:solidFill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  <a:p>
            <a:pPr eaLnBrk="1" hangingPunct="1"/>
            <a:r>
              <a:rPr lang="en-US" sz="1600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II </a:t>
            </a:r>
            <a:r>
              <a:rPr lang="ru-RU" sz="1600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класс «</a:t>
            </a:r>
            <a:r>
              <a:rPr lang="en-US" sz="1600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Professionals</a:t>
            </a:r>
            <a:r>
              <a:rPr lang="ru-RU" sz="1600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», выделяется на основе сходства задач и обязанностей + необходимый для их выполнения уровень квалификации (высший), т.е. тип рабочих мест предполагает, как правило, высшее образование. </a:t>
            </a:r>
            <a:r>
              <a:rPr lang="ru-RU" sz="1600" b="1" u="sng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Не </a:t>
            </a:r>
            <a:r>
              <a:rPr lang="ru-RU" sz="1600" b="1" u="sng" dirty="0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попадают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: 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судовые инженеры, 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брокеры, дилеры, корректоры, товароведы, гиды и т.п. </a:t>
            </a: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  <a:p>
            <a:pPr eaLnBrk="1" hangingPunct="1"/>
            <a:endParaRPr lang="ru-RU" sz="2000" dirty="0">
              <a:solidFill>
                <a:srgbClr val="C0000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DC0C63D-B29C-6247-9450-C57C0BA81194}"/>
              </a:ext>
            </a:extLst>
          </p:cNvPr>
          <p:cNvSpPr/>
          <p:nvPr/>
        </p:nvSpPr>
        <p:spPr>
          <a:xfrm>
            <a:off x="5915573" y="1156223"/>
            <a:ext cx="6123662" cy="5354089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7D994AA5-1ACE-374E-939C-856855B3911C}"/>
              </a:ext>
            </a:extLst>
          </p:cNvPr>
          <p:cNvSpPr txBox="1">
            <a:spLocks/>
          </p:cNvSpPr>
          <p:nvPr/>
        </p:nvSpPr>
        <p:spPr bwMode="auto">
          <a:xfrm>
            <a:off x="5915573" y="3833267"/>
            <a:ext cx="6027847" cy="1582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>
              <a:spcBef>
                <a:spcPts val="1200"/>
              </a:spcBef>
            </a:pPr>
            <a:endParaRPr lang="ru-RU" sz="1800" dirty="0">
              <a:solidFill>
                <a:srgbClr val="C00000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eaLnBrk="1" hangingPunct="1">
              <a:spcBef>
                <a:spcPts val="1200"/>
              </a:spcBef>
            </a:pPr>
            <a:endParaRPr lang="ru-RU" sz="1800" dirty="0">
              <a:solidFill>
                <a:srgbClr val="C00000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ru-RU" sz="1800" b="1" dirty="0">
                <a:solidFill>
                  <a:srgbClr val="C00000"/>
                </a:solidFill>
                <a:latin typeface="Century Gothic" charset="0"/>
                <a:ea typeface="Century Gothic" charset="0"/>
                <a:cs typeface="Century Gothic" charset="0"/>
              </a:rPr>
              <a:t>Общероссийский классификатор занятий (ОКЗ) </a:t>
            </a:r>
            <a:r>
              <a:rPr lang="ru-RU" sz="1600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– адаптированная к российским условиям версия </a:t>
            </a:r>
            <a:r>
              <a:rPr lang="en-US" sz="1600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ISCO-08</a:t>
            </a:r>
          </a:p>
          <a:p>
            <a:pPr eaLnBrk="1" hangingPunct="1"/>
            <a:r>
              <a:rPr lang="en-US" sz="1600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II </a:t>
            </a:r>
            <a:r>
              <a:rPr lang="ru-RU" sz="1600" dirty="0">
                <a:solidFill>
                  <a:srgbClr val="002060"/>
                </a:solidFill>
                <a:latin typeface="Century Gothic" charset="0"/>
                <a:ea typeface="Century Gothic" charset="0"/>
                <a:cs typeface="Century Gothic" charset="0"/>
              </a:rPr>
              <a:t>класс «Специалисты высшего уровня квалификации»</a:t>
            </a:r>
          </a:p>
          <a:p>
            <a:pPr eaLnBrk="1" hangingPunct="1"/>
            <a:r>
              <a:rPr lang="ru-RU" sz="1600" b="1" u="sng" dirty="0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Попадают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: 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судовые инженеры, но </a:t>
            </a:r>
            <a:r>
              <a:rPr lang="ru-RU" sz="16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не попадают 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брокеры, дилеры, корректоры, товароведы, гиды и т.п. 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Старшая медсестра согласно ОКЗ не профессионал, как в </a:t>
            </a:r>
            <a:r>
              <a:rPr lang="en-US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ISCO</a:t>
            </a:r>
            <a:r>
              <a:rPr lang="ru-RU" sz="160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а руководитель, воспитатель детского сада не профессионалом, а полупрофессионал («специалист средней квалификации»). 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id="{DB257B12-E900-6B40-814A-2CF7372E3A81}"/>
              </a:ext>
            </a:extLst>
          </p:cNvPr>
          <p:cNvSpPr txBox="1">
            <a:spLocks/>
          </p:cNvSpPr>
          <p:nvPr/>
        </p:nvSpPr>
        <p:spPr>
          <a:xfrm>
            <a:off x="327985" y="378528"/>
            <a:ext cx="11605364" cy="68667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Теоретико-методологические основы исследования – почему нынешняя кодировка профессионалов в 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ISCO</a:t>
            </a:r>
            <a:r>
              <a:rPr lang="ru-RU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 не подходит для изучения социальной структуры российского общества 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79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Заголовок 1"/>
          <p:cNvSpPr>
            <a:spLocks noGrp="1"/>
          </p:cNvSpPr>
          <p:nvPr>
            <p:ph type="title"/>
          </p:nvPr>
        </p:nvSpPr>
        <p:spPr>
          <a:xfrm>
            <a:off x="983226" y="815436"/>
            <a:ext cx="10314039" cy="567481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kumimoji="0" lang="ru-RU" alt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Это происходит потому, что в </a:t>
            </a:r>
            <a:r>
              <a:rPr kumimoji="0" lang="en-US" alt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ISCO </a:t>
            </a:r>
            <a:r>
              <a:rPr kumimoji="0" lang="ru-RU" altLang="ru-R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формально </a:t>
            </a:r>
            <a:r>
              <a:rPr kumimoji="0" lang="ru-RU" alt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учитываются:</a:t>
            </a:r>
            <a:br>
              <a:rPr kumimoji="0" lang="ru-RU" alt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br>
              <a:rPr kumimoji="0" lang="ru-RU" alt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Сложность и диапазон </a:t>
            </a:r>
            <a:r>
              <a:rPr lang="ru-RU" sz="2400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задач и обязанностей </a:t>
            </a:r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на рабочем месте, что отражается в </a:t>
            </a:r>
            <a:r>
              <a:rPr lang="ru-RU" sz="2400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типичном запросе </a:t>
            </a:r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на официально полученный </a:t>
            </a:r>
            <a:r>
              <a:rPr lang="ru-RU" sz="2400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уровень образования</a:t>
            </a:r>
            <a:r>
              <a:rPr lang="ru-RU" sz="2400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  </a:t>
            </a:r>
            <a:r>
              <a:rPr lang="ru-RU" sz="2400" i="1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(различаются в разных культурных традициях для формально одних и тех же рабочих позиций).</a:t>
            </a:r>
            <a:br>
              <a:rPr lang="ru-RU" sz="2400" i="1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b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Но при этом </a:t>
            </a:r>
            <a:r>
              <a:rPr lang="ru-R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не</a:t>
            </a:r>
            <a:r>
              <a:rPr kumimoji="0" lang="ru-RU" altLang="ru-R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формально </a:t>
            </a:r>
            <a:r>
              <a:rPr kumimoji="0" lang="ru-RU" alt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учитываются:</a:t>
            </a:r>
            <a:br>
              <a:rPr kumimoji="0" lang="ru-RU" alt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br>
              <a:rPr kumimoji="0" lang="ru-RU" altLang="ru-RU" sz="2400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ru-RU" sz="2400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Отрасль</a:t>
            </a:r>
            <a:r>
              <a:rPr lang="ru-RU" sz="2400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занятости, что связано во многом с разной </a:t>
            </a:r>
            <a:r>
              <a:rPr lang="ru-RU" sz="2400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престижностью</a:t>
            </a:r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, например, «свободных профессий» и занятости в торговле и сфере обслуживания </a:t>
            </a:r>
            <a:r>
              <a:rPr lang="ru-RU" sz="2400" i="1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(хотя они различаются в разных культурных традициях для формально одних и тех же рабочих мест).</a:t>
            </a:r>
            <a:b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b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Обычное </a:t>
            </a:r>
            <a:r>
              <a:rPr lang="ru-RU" sz="2400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время обучения </a:t>
            </a:r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на рабочем месте, необходимое для полного выполнения предполагаемых задач и обязанностей.</a:t>
            </a:r>
            <a:b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br>
              <a:rPr lang="ru-RU" sz="2000" i="1" dirty="0">
                <a:latin typeface="Century Gothic" panose="020B0502020202020204" pitchFamily="34" charset="0"/>
              </a:rPr>
            </a:br>
            <a:endParaRPr kumimoji="0" lang="ru-RU" alt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344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ChangeArrowheads="1"/>
          </p:cNvSpPr>
          <p:nvPr/>
        </p:nvSpPr>
        <p:spPr bwMode="auto">
          <a:xfrm>
            <a:off x="231606" y="363897"/>
            <a:ext cx="116589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kumimoji="0"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Предполагаемый уровень квалификации основных профессиональных групп в </a:t>
            </a:r>
            <a:r>
              <a:rPr kumimoji="0" lang="en-US" altLang="ru-RU" sz="20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ISCO</a:t>
            </a:r>
            <a:r>
              <a:rPr kumimoji="0"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-88</a:t>
            </a:r>
            <a:endParaRPr kumimoji="0" lang="ru-RU" altLang="ru-RU" sz="2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565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653193"/>
              </p:ext>
            </p:extLst>
          </p:nvPr>
        </p:nvGraphicFramePr>
        <p:xfrm>
          <a:off x="447240" y="904477"/>
          <a:ext cx="11227691" cy="5425440"/>
        </p:xfrm>
        <a:graphic>
          <a:graphicData uri="http://schemas.openxmlformats.org/drawingml/2006/table">
            <a:tbl>
              <a:tblPr/>
              <a:tblGrid>
                <a:gridCol w="1191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5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Код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Code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Основные группы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Major Groups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Уровень </a:t>
                      </a:r>
                      <a:b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</a:b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квалификации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Skill Level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Представители законодательных органов власти</a:t>
                      </a:r>
                      <a:r>
                        <a:rPr kumimoji="0" lang="en-US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ru-RU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руководящее звено госслужащих</a:t>
                      </a:r>
                      <a:r>
                        <a:rPr kumimoji="0" lang="en-US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ru-RU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руководители </a:t>
                      </a: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среднего и высшего звена или с определенным характером деятельности</a:t>
                      </a:r>
                      <a:endParaRPr kumimoji="0" lang="en-US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/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a</a:t>
                      </a:r>
                      <a:endParaRPr kumimoji="0" lang="en-US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8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Профессионалы</a:t>
                      </a:r>
                      <a:endParaRPr kumimoji="0" lang="en-US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8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IV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8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Полупрофессионалы, т.е. техники, помощники профессионалов и другие специалисты среднего уровня квалификации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III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  <a:endParaRPr kumimoji="0" lang="en-US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Служащие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II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  <a:endParaRPr kumimoji="0" lang="en-US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Работники </a:t>
                      </a: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сферы торговли и услуг</a:t>
                      </a:r>
                      <a:endParaRPr kumimoji="0" lang="en-US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II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Квалифицированные работники сельского хозяйства и рыболовства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II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Рабочие, связанные с ручным трудом и представители подобных профессий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II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8</a:t>
                      </a:r>
                      <a:endParaRPr kumimoji="0" lang="en-US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Операторы</a:t>
                      </a:r>
                      <a:r>
                        <a:rPr kumimoji="0" lang="en-US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машин</a:t>
                      </a:r>
                      <a:r>
                        <a:rPr kumimoji="0" lang="en-US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и</a:t>
                      </a:r>
                      <a:r>
                        <a:rPr kumimoji="0" lang="en-US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оборудования</a:t>
                      </a:r>
                      <a:endParaRPr kumimoji="0" lang="en-US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II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Неквалифицированные работники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I</a:t>
                      </a:r>
                      <a:endParaRPr kumimoji="0" lang="en-US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Военнослужащие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(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Armed forces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/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a</a:t>
                      </a:r>
                      <a:endParaRPr kumimoji="0" lang="en-US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785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D5813C-EBEB-CD52-C27A-574993FBE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3" y="535140"/>
            <a:ext cx="11611897" cy="29179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Специфика уровня образования профессионалов в России</a:t>
            </a:r>
            <a:r>
              <a:rPr lang="en-US" sz="2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sz="2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  <a:endParaRPr lang="ru-RU" sz="2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1BFA5A-DF6E-E73A-EF9C-A68683DC7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480" y="950118"/>
            <a:ext cx="10695039" cy="49577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В</a:t>
            </a:r>
            <a:r>
              <a:rPr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 развитых странах ч</a:t>
            </a:r>
            <a:r>
              <a:rPr kumimoji="0"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етвертичный уровень образования </a:t>
            </a:r>
            <a:r>
              <a:rPr kumimoji="0" lang="ru-RU" alt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как требование рабочего места для профессионалов </a:t>
            </a:r>
            <a:r>
              <a:rPr lang="ru-RU" alt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означает </a:t>
            </a:r>
            <a:r>
              <a:rPr lang="ru-RU" altLang="ru-RU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от 15 лет</a:t>
            </a:r>
            <a:r>
              <a:rPr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обучения, т.к. включает среднее образование (обычно 12 лет), а затем колледж и т.п. (не менее 3 лет) с получением диплома. Исключения на индивидуальном уровне возможны, но преимущественно для лиц творческих специальностей (артисты, художники и т.п.) и не отменяют типичных требований соответствующих рабочих мест.</a:t>
            </a:r>
            <a:br>
              <a:rPr lang="ru-RU" alt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br>
              <a:rPr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ru-RU" altLang="ru-RU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Но</a:t>
            </a:r>
            <a:r>
              <a:rPr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 в России четвертичный уровень образования может означать и </a:t>
            </a:r>
            <a:r>
              <a:rPr lang="ru-RU" altLang="ru-RU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менее 15 лет обучения</a:t>
            </a:r>
            <a:r>
              <a:rPr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,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alt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т.к. типичная образовательная траектория в России предполагает начальное образование (3-4 года) + среднее образование (7 лет)=10-11 лет. Затем бакалавриат (от 3-4 лет) или колледж (2-3 года), т.к. допустимо в порядке исключения занятие соответствующих рабочих мест при среднем специальном образовании В итоге  при использовании </a:t>
            </a:r>
            <a:r>
              <a:rPr lang="en-US" alt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ISCO </a:t>
            </a:r>
            <a:r>
              <a:rPr lang="ru-RU" alt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в РМЭЗ почти каждый пятый профессионал не имеет 15 лет обучения и диплома вуза. В ОКЗ же для отнесения к профессионалам в массовом порядке допустим третичный уровень образования (ссузы).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71148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4887</TotalTime>
  <Words>3623</Words>
  <Application>Microsoft Office PowerPoint</Application>
  <PresentationFormat>Широкоэкранный</PresentationFormat>
  <Paragraphs>415</Paragraphs>
  <Slides>22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Century Gothic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Классовые схемы с учетом профессиональной структуры </vt:lpstr>
      <vt:lpstr>Большой опыт исследований профессиональной структуры</vt:lpstr>
      <vt:lpstr>Презентация PowerPoint</vt:lpstr>
      <vt:lpstr>Это происходит потому, что в ISCO формально учитываются:  Сложность и диапазон задач и обязанностей на рабочем месте, что отражается в типичном запросе на официально полученный уровень образования  (различаются в разных культурных традициях для формально одних и тех же рабочих позиций).  Но при этом неформально учитываются:  Отрасль занятости, что связано во многом с разной престижностью, например, «свободных профессий» и занятости в торговле и сфере обслуживания (хотя они различаются в разных культурных традициях для формально одних и тех же рабочих мест).  Обычное время обучения на рабочем месте, необходимое для полного выполнения предполагаемых задач и обязанностей.  </vt:lpstr>
      <vt:lpstr>Презентация PowerPoint</vt:lpstr>
      <vt:lpstr>Специфика уровня образования профессионалов в России :</vt:lpstr>
      <vt:lpstr>Характеристики образования респондентов из некоторых профессиональных классов по ISCO, 2021 г.</vt:lpstr>
      <vt:lpstr>Презентация PowerPoint</vt:lpstr>
      <vt:lpstr>Презентация PowerPoint</vt:lpstr>
      <vt:lpstr>Презентация PowerPoint</vt:lpstr>
      <vt:lpstr>Соотношение профессиональных классов до и после перекодировки статусов респондентов, 2021 г., %</vt:lpstr>
      <vt:lpstr>Некоторые социально-демографические характеристики группы профессионалов до и после перекодировки профессиональных статусов респондентов, 2021 г., %</vt:lpstr>
      <vt:lpstr>Некоторые характеристики группы профессионалов до и после перекодировки, связанные с занятостью 2021 г., %</vt:lpstr>
      <vt:lpstr>Динамика профессиональной структура занятого населения России до перекодировки, 2001–2021 гг., %</vt:lpstr>
      <vt:lpstr>Динамика профессиональной структура занятого населения России после перекодировки, 2001–2021 гг., %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E N</cp:lastModifiedBy>
  <cp:revision>197</cp:revision>
  <cp:lastPrinted>2020-09-26T07:08:08Z</cp:lastPrinted>
  <dcterms:created xsi:type="dcterms:W3CDTF">2020-09-24T08:50:05Z</dcterms:created>
  <dcterms:modified xsi:type="dcterms:W3CDTF">2023-05-25T09:45:54Z</dcterms:modified>
</cp:coreProperties>
</file>