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9" r:id="rId4"/>
    <p:sldId id="266" r:id="rId5"/>
    <p:sldId id="259" r:id="rId6"/>
    <p:sldId id="260" r:id="rId7"/>
    <p:sldId id="261" r:id="rId8"/>
    <p:sldId id="280" r:id="rId9"/>
    <p:sldId id="281" r:id="rId10"/>
    <p:sldId id="282" r:id="rId11"/>
    <p:sldId id="283" r:id="rId12"/>
    <p:sldId id="284" r:id="rId13"/>
    <p:sldId id="285" r:id="rId14"/>
    <p:sldId id="286" r:id="rId15"/>
    <p:sldId id="294" r:id="rId16"/>
    <p:sldId id="295" r:id="rId17"/>
    <p:sldId id="287" r:id="rId18"/>
    <p:sldId id="296" r:id="rId19"/>
    <p:sldId id="288" r:id="rId20"/>
    <p:sldId id="297" r:id="rId21"/>
    <p:sldId id="289" r:id="rId22"/>
    <p:sldId id="298" r:id="rId23"/>
    <p:sldId id="290" r:id="rId24"/>
    <p:sldId id="299" r:id="rId25"/>
    <p:sldId id="300" r:id="rId26"/>
    <p:sldId id="291" r:id="rId27"/>
    <p:sldId id="301" r:id="rId28"/>
    <p:sldId id="292" r:id="rId29"/>
    <p:sldId id="302" r:id="rId30"/>
    <p:sldId id="293" r:id="rId31"/>
    <p:sldId id="303" r:id="rId32"/>
    <p:sldId id="269"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Microsoft_Office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Microsoft_Office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_____Microsoft_Office_Excel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For example</c:v>
                </c:pt>
                <c:pt idx="1">
                  <c:v>For instance</c:v>
                </c:pt>
                <c:pt idx="2">
                  <c:v>Total</c:v>
                </c:pt>
              </c:strCache>
            </c:strRef>
          </c:cat>
          <c:val>
            <c:numRef>
              <c:f>Лист1!$B$2:$B$4</c:f>
              <c:numCache>
                <c:formatCode>General</c:formatCode>
                <c:ptCount val="3"/>
                <c:pt idx="0">
                  <c:v>0.36899999999999999</c:v>
                </c:pt>
                <c:pt idx="1">
                  <c:v>0.115</c:v>
                </c:pt>
                <c:pt idx="2">
                  <c:v>0.48399999999999999</c:v>
                </c:pt>
              </c:numCache>
            </c:numRef>
          </c:val>
        </c:ser>
        <c:ser>
          <c:idx val="1"/>
          <c:order val="1"/>
          <c:tx>
            <c:strRef>
              <c:f>Лист1!$C$1</c:f>
              <c:strCache>
                <c:ptCount val="1"/>
                <c:pt idx="0">
                  <c:v>Professionals</c:v>
                </c:pt>
              </c:strCache>
            </c:strRef>
          </c:tx>
          <c:cat>
            <c:strRef>
              <c:f>Лист1!$A$2:$A$4</c:f>
              <c:strCache>
                <c:ptCount val="3"/>
                <c:pt idx="0">
                  <c:v>For example</c:v>
                </c:pt>
                <c:pt idx="1">
                  <c:v>For instance</c:v>
                </c:pt>
                <c:pt idx="2">
                  <c:v>Total</c:v>
                </c:pt>
              </c:strCache>
            </c:strRef>
          </c:cat>
          <c:val>
            <c:numRef>
              <c:f>Лист1!$C$2:$C$4</c:f>
              <c:numCache>
                <c:formatCode>General</c:formatCode>
                <c:ptCount val="3"/>
                <c:pt idx="0">
                  <c:v>0.80100000000000005</c:v>
                </c:pt>
                <c:pt idx="1">
                  <c:v>0.28000000000000003</c:v>
                </c:pt>
                <c:pt idx="2">
                  <c:v>1.0820000000000001</c:v>
                </c:pt>
              </c:numCache>
            </c:numRef>
          </c:val>
        </c:ser>
        <c:axId val="98294400"/>
        <c:axId val="100895744"/>
      </c:barChart>
      <c:catAx>
        <c:axId val="98294400"/>
        <c:scaling>
          <c:orientation val="minMax"/>
        </c:scaling>
        <c:axPos val="b"/>
        <c:tickLblPos val="nextTo"/>
        <c:crossAx val="100895744"/>
        <c:crosses val="autoZero"/>
        <c:auto val="1"/>
        <c:lblAlgn val="ctr"/>
        <c:lblOffset val="100"/>
      </c:catAx>
      <c:valAx>
        <c:axId val="100895744"/>
        <c:scaling>
          <c:orientation val="minMax"/>
        </c:scaling>
        <c:axPos val="l"/>
        <c:majorGridlines/>
        <c:numFmt formatCode="General" sourceLinked="1"/>
        <c:tickLblPos val="nextTo"/>
        <c:crossAx val="98294400"/>
        <c:crosses val="autoZero"/>
        <c:crossBetween val="between"/>
      </c:valAx>
    </c:plotArea>
    <c:legend>
      <c:legendPos val="r"/>
      <c:layout/>
    </c:legend>
    <c:plotVisOnly val="1"/>
  </c:chart>
  <c:txPr>
    <a:bodyPr/>
    <a:lstStyle/>
    <a:p>
      <a:pPr>
        <a:defRPr sz="1800"/>
      </a:pPr>
      <a:endParaRPr lang="ru-RU"/>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This</c:v>
                </c:pt>
                <c:pt idx="1">
                  <c:v>These</c:v>
                </c:pt>
                <c:pt idx="2">
                  <c:v>Those</c:v>
                </c:pt>
              </c:strCache>
            </c:strRef>
          </c:cat>
          <c:val>
            <c:numRef>
              <c:f>Лист1!$B$2:$B$4</c:f>
              <c:numCache>
                <c:formatCode>General</c:formatCode>
                <c:ptCount val="3"/>
                <c:pt idx="0">
                  <c:v>8.1069999999999993</c:v>
                </c:pt>
                <c:pt idx="1">
                  <c:v>1.8380000000000001</c:v>
                </c:pt>
                <c:pt idx="2">
                  <c:v>0.51500000000000001</c:v>
                </c:pt>
              </c:numCache>
            </c:numRef>
          </c:val>
        </c:ser>
        <c:ser>
          <c:idx val="1"/>
          <c:order val="1"/>
          <c:tx>
            <c:strRef>
              <c:f>Лист1!$C$1</c:f>
              <c:strCache>
                <c:ptCount val="1"/>
                <c:pt idx="0">
                  <c:v>Professionals</c:v>
                </c:pt>
              </c:strCache>
            </c:strRef>
          </c:tx>
          <c:cat>
            <c:strRef>
              <c:f>Лист1!$A$2:$A$4</c:f>
              <c:strCache>
                <c:ptCount val="3"/>
                <c:pt idx="0">
                  <c:v>This</c:v>
                </c:pt>
                <c:pt idx="1">
                  <c:v>These</c:v>
                </c:pt>
                <c:pt idx="2">
                  <c:v>Those</c:v>
                </c:pt>
              </c:strCache>
            </c:strRef>
          </c:cat>
          <c:val>
            <c:numRef>
              <c:f>Лист1!$C$2:$C$4</c:f>
              <c:numCache>
                <c:formatCode>General</c:formatCode>
                <c:ptCount val="3"/>
                <c:pt idx="0">
                  <c:v>5.4290000000000003</c:v>
                </c:pt>
                <c:pt idx="1">
                  <c:v>2.8759999999999999</c:v>
                </c:pt>
                <c:pt idx="2">
                  <c:v>1.006</c:v>
                </c:pt>
              </c:numCache>
            </c:numRef>
          </c:val>
        </c:ser>
        <c:axId val="39268736"/>
        <c:axId val="109074304"/>
      </c:barChart>
      <c:catAx>
        <c:axId val="39268736"/>
        <c:scaling>
          <c:orientation val="minMax"/>
        </c:scaling>
        <c:axPos val="b"/>
        <c:tickLblPos val="nextTo"/>
        <c:crossAx val="109074304"/>
        <c:crosses val="autoZero"/>
        <c:auto val="1"/>
        <c:lblAlgn val="ctr"/>
        <c:lblOffset val="100"/>
      </c:catAx>
      <c:valAx>
        <c:axId val="109074304"/>
        <c:scaling>
          <c:orientation val="minMax"/>
        </c:scaling>
        <c:axPos val="l"/>
        <c:majorGridlines/>
        <c:numFmt formatCode="General" sourceLinked="1"/>
        <c:tickLblPos val="nextTo"/>
        <c:crossAx val="39268736"/>
        <c:crosses val="autoZero"/>
        <c:crossBetween val="between"/>
      </c:valAx>
    </c:plotArea>
    <c:legend>
      <c:legendPos val="r"/>
      <c:layout/>
    </c:legend>
    <c:plotVisOnly val="1"/>
  </c:chart>
  <c:txPr>
    <a:bodyPr/>
    <a:lstStyle/>
    <a:p>
      <a:pPr>
        <a:defRPr sz="1800"/>
      </a:pPr>
      <a:endParaRPr lang="ru-RU"/>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Лист1!$A$2:$A$3</c:f>
              <c:strCache>
                <c:ptCount val="2"/>
                <c:pt idx="0">
                  <c:v>One</c:v>
                </c:pt>
                <c:pt idx="1">
                  <c:v>Ones</c:v>
                </c:pt>
              </c:strCache>
            </c:strRef>
          </c:cat>
          <c:val>
            <c:numRef>
              <c:f>Лист1!$B$2:$B$3</c:f>
              <c:numCache>
                <c:formatCode>General</c:formatCode>
                <c:ptCount val="2"/>
                <c:pt idx="0">
                  <c:v>0.154</c:v>
                </c:pt>
                <c:pt idx="1">
                  <c:v>5.3999999999999999E-2</c:v>
                </c:pt>
              </c:numCache>
            </c:numRef>
          </c:val>
        </c:ser>
        <c:ser>
          <c:idx val="1"/>
          <c:order val="1"/>
          <c:tx>
            <c:strRef>
              <c:f>Лист1!$C$1</c:f>
              <c:strCache>
                <c:ptCount val="1"/>
                <c:pt idx="0">
                  <c:v>Professionals</c:v>
                </c:pt>
              </c:strCache>
            </c:strRef>
          </c:tx>
          <c:cat>
            <c:strRef>
              <c:f>Лист1!$A$2:$A$3</c:f>
              <c:strCache>
                <c:ptCount val="2"/>
                <c:pt idx="0">
                  <c:v>One</c:v>
                </c:pt>
                <c:pt idx="1">
                  <c:v>Ones</c:v>
                </c:pt>
              </c:strCache>
            </c:strRef>
          </c:cat>
          <c:val>
            <c:numRef>
              <c:f>Лист1!$C$2:$C$3</c:f>
              <c:numCache>
                <c:formatCode>General</c:formatCode>
                <c:ptCount val="2"/>
                <c:pt idx="0">
                  <c:v>4.2999999999999997E-2</c:v>
                </c:pt>
                <c:pt idx="1">
                  <c:v>7.9000000000000001E-2</c:v>
                </c:pt>
              </c:numCache>
            </c:numRef>
          </c:val>
        </c:ser>
        <c:axId val="118309248"/>
        <c:axId val="118321152"/>
      </c:barChart>
      <c:catAx>
        <c:axId val="118309248"/>
        <c:scaling>
          <c:orientation val="minMax"/>
        </c:scaling>
        <c:axPos val="b"/>
        <c:tickLblPos val="nextTo"/>
        <c:crossAx val="118321152"/>
        <c:crosses val="autoZero"/>
        <c:auto val="1"/>
        <c:lblAlgn val="ctr"/>
        <c:lblOffset val="100"/>
      </c:catAx>
      <c:valAx>
        <c:axId val="118321152"/>
        <c:scaling>
          <c:orientation val="minMax"/>
        </c:scaling>
        <c:axPos val="l"/>
        <c:majorGridlines/>
        <c:numFmt formatCode="General" sourceLinked="1"/>
        <c:tickLblPos val="nextTo"/>
        <c:crossAx val="118309248"/>
        <c:crosses val="autoZero"/>
        <c:crossBetween val="between"/>
      </c:valAx>
    </c:plotArea>
    <c:legend>
      <c:legendPos val="r"/>
      <c:layout/>
    </c:legend>
    <c:plotVisOnly val="1"/>
  </c:chart>
  <c:txPr>
    <a:bodyPr/>
    <a:lstStyle/>
    <a:p>
      <a:pPr>
        <a:defRPr sz="1800"/>
      </a:pPr>
      <a:endParaRPr lang="ru-RU"/>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Which</c:v>
                </c:pt>
                <c:pt idx="1">
                  <c:v>Who</c:v>
                </c:pt>
                <c:pt idx="2">
                  <c:v>Whose</c:v>
                </c:pt>
              </c:strCache>
            </c:strRef>
          </c:cat>
          <c:val>
            <c:numRef>
              <c:f>Лист1!$B$2:$B$4</c:f>
              <c:numCache>
                <c:formatCode>General</c:formatCode>
                <c:ptCount val="3"/>
                <c:pt idx="0">
                  <c:v>4.5229999999999997</c:v>
                </c:pt>
                <c:pt idx="1">
                  <c:v>0.83799999999999997</c:v>
                </c:pt>
                <c:pt idx="2">
                  <c:v>0.1</c:v>
                </c:pt>
              </c:numCache>
            </c:numRef>
          </c:val>
        </c:ser>
        <c:ser>
          <c:idx val="1"/>
          <c:order val="1"/>
          <c:tx>
            <c:strRef>
              <c:f>Лист1!$C$1</c:f>
              <c:strCache>
                <c:ptCount val="1"/>
                <c:pt idx="0">
                  <c:v>Professionals</c:v>
                </c:pt>
              </c:strCache>
            </c:strRef>
          </c:tx>
          <c:cat>
            <c:strRef>
              <c:f>Лист1!$A$2:$A$4</c:f>
              <c:strCache>
                <c:ptCount val="3"/>
                <c:pt idx="0">
                  <c:v>Which</c:v>
                </c:pt>
                <c:pt idx="1">
                  <c:v>Who</c:v>
                </c:pt>
                <c:pt idx="2">
                  <c:v>Whose</c:v>
                </c:pt>
              </c:strCache>
            </c:strRef>
          </c:cat>
          <c:val>
            <c:numRef>
              <c:f>Лист1!$C$2:$C$4</c:f>
              <c:numCache>
                <c:formatCode>General</c:formatCode>
                <c:ptCount val="3"/>
                <c:pt idx="0">
                  <c:v>3.2450000000000001</c:v>
                </c:pt>
                <c:pt idx="1">
                  <c:v>1.39</c:v>
                </c:pt>
                <c:pt idx="2">
                  <c:v>0.128</c:v>
                </c:pt>
              </c:numCache>
            </c:numRef>
          </c:val>
        </c:ser>
        <c:axId val="118916992"/>
        <c:axId val="127296640"/>
      </c:barChart>
      <c:catAx>
        <c:axId val="118916992"/>
        <c:scaling>
          <c:orientation val="minMax"/>
        </c:scaling>
        <c:axPos val="b"/>
        <c:tickLblPos val="nextTo"/>
        <c:crossAx val="127296640"/>
        <c:crosses val="autoZero"/>
        <c:auto val="1"/>
        <c:lblAlgn val="ctr"/>
        <c:lblOffset val="100"/>
      </c:catAx>
      <c:valAx>
        <c:axId val="127296640"/>
        <c:scaling>
          <c:orientation val="minMax"/>
        </c:scaling>
        <c:axPos val="l"/>
        <c:majorGridlines/>
        <c:numFmt formatCode="General" sourceLinked="1"/>
        <c:tickLblPos val="nextTo"/>
        <c:crossAx val="118916992"/>
        <c:crosses val="autoZero"/>
        <c:crossBetween val="between"/>
      </c:valAx>
    </c:plotArea>
    <c:legend>
      <c:legendPos val="r"/>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Because</c:v>
                </c:pt>
                <c:pt idx="1">
                  <c:v>Since</c:v>
                </c:pt>
                <c:pt idx="2">
                  <c:v>Total</c:v>
                </c:pt>
              </c:strCache>
            </c:strRef>
          </c:cat>
          <c:val>
            <c:numRef>
              <c:f>Лист1!$B$2:$B$4</c:f>
              <c:numCache>
                <c:formatCode>General</c:formatCode>
                <c:ptCount val="3"/>
                <c:pt idx="0">
                  <c:v>0.95299999999999996</c:v>
                </c:pt>
                <c:pt idx="1">
                  <c:v>0.45300000000000001</c:v>
                </c:pt>
                <c:pt idx="2">
                  <c:v>1.407</c:v>
                </c:pt>
              </c:numCache>
            </c:numRef>
          </c:val>
        </c:ser>
        <c:ser>
          <c:idx val="1"/>
          <c:order val="1"/>
          <c:tx>
            <c:strRef>
              <c:f>Лист1!$C$1</c:f>
              <c:strCache>
                <c:ptCount val="1"/>
                <c:pt idx="0">
                  <c:v>Professionals</c:v>
                </c:pt>
              </c:strCache>
            </c:strRef>
          </c:tx>
          <c:cat>
            <c:strRef>
              <c:f>Лист1!$A$2:$A$4</c:f>
              <c:strCache>
                <c:ptCount val="3"/>
                <c:pt idx="0">
                  <c:v>Because</c:v>
                </c:pt>
                <c:pt idx="1">
                  <c:v>Since</c:v>
                </c:pt>
                <c:pt idx="2">
                  <c:v>Total</c:v>
                </c:pt>
              </c:strCache>
            </c:strRef>
          </c:cat>
          <c:val>
            <c:numRef>
              <c:f>Лист1!$C$2:$C$4</c:f>
              <c:numCache>
                <c:formatCode>General</c:formatCode>
                <c:ptCount val="3"/>
                <c:pt idx="0">
                  <c:v>1.59</c:v>
                </c:pt>
                <c:pt idx="1">
                  <c:v>0.24299999999999999</c:v>
                </c:pt>
                <c:pt idx="2">
                  <c:v>1.8340000000000001</c:v>
                </c:pt>
              </c:numCache>
            </c:numRef>
          </c:val>
        </c:ser>
        <c:axId val="98147712"/>
        <c:axId val="99148928"/>
      </c:barChart>
      <c:catAx>
        <c:axId val="98147712"/>
        <c:scaling>
          <c:orientation val="minMax"/>
        </c:scaling>
        <c:axPos val="b"/>
        <c:numFmt formatCode="General" sourceLinked="1"/>
        <c:tickLblPos val="nextTo"/>
        <c:crossAx val="99148928"/>
        <c:crosses val="autoZero"/>
        <c:auto val="1"/>
        <c:lblAlgn val="ctr"/>
        <c:lblOffset val="100"/>
      </c:catAx>
      <c:valAx>
        <c:axId val="99148928"/>
        <c:scaling>
          <c:orientation val="minMax"/>
        </c:scaling>
        <c:axPos val="l"/>
        <c:majorGridlines/>
        <c:numFmt formatCode="General" sourceLinked="1"/>
        <c:tickLblPos val="nextTo"/>
        <c:crossAx val="98147712"/>
        <c:crosses val="autoZero"/>
        <c:crossBetween val="between"/>
      </c:valAx>
    </c:plotArea>
    <c:legend>
      <c:legendPos val="r"/>
      <c:layout/>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Therefore</c:v>
                </c:pt>
                <c:pt idx="1">
                  <c:v>Hence</c:v>
                </c:pt>
                <c:pt idx="2">
                  <c:v>Total</c:v>
                </c:pt>
              </c:strCache>
            </c:strRef>
          </c:cat>
          <c:val>
            <c:numRef>
              <c:f>Лист1!$B$2:$B$4</c:f>
              <c:numCache>
                <c:formatCode>General</c:formatCode>
                <c:ptCount val="3"/>
                <c:pt idx="0">
                  <c:v>0.61499999999999999</c:v>
                </c:pt>
                <c:pt idx="1">
                  <c:v>0.26900000000000002</c:v>
                </c:pt>
                <c:pt idx="2">
                  <c:v>0.88400000000000001</c:v>
                </c:pt>
              </c:numCache>
            </c:numRef>
          </c:val>
        </c:ser>
        <c:ser>
          <c:idx val="1"/>
          <c:order val="1"/>
          <c:tx>
            <c:strRef>
              <c:f>Лист1!$C$1</c:f>
              <c:strCache>
                <c:ptCount val="1"/>
                <c:pt idx="0">
                  <c:v>Professionals</c:v>
                </c:pt>
              </c:strCache>
            </c:strRef>
          </c:tx>
          <c:cat>
            <c:strRef>
              <c:f>Лист1!$A$2:$A$4</c:f>
              <c:strCache>
                <c:ptCount val="3"/>
                <c:pt idx="0">
                  <c:v>Therefore</c:v>
                </c:pt>
                <c:pt idx="1">
                  <c:v>Hence</c:v>
                </c:pt>
                <c:pt idx="2">
                  <c:v>Total</c:v>
                </c:pt>
              </c:strCache>
            </c:strRef>
          </c:cat>
          <c:val>
            <c:numRef>
              <c:f>Лист1!$C$2:$C$4</c:f>
              <c:numCache>
                <c:formatCode>General</c:formatCode>
                <c:ptCount val="3"/>
                <c:pt idx="0">
                  <c:v>0.53</c:v>
                </c:pt>
                <c:pt idx="1">
                  <c:v>0.155</c:v>
                </c:pt>
                <c:pt idx="2">
                  <c:v>0.68500000000000005</c:v>
                </c:pt>
              </c:numCache>
            </c:numRef>
          </c:val>
        </c:ser>
        <c:axId val="100782848"/>
        <c:axId val="100873728"/>
      </c:barChart>
      <c:catAx>
        <c:axId val="100782848"/>
        <c:scaling>
          <c:orientation val="minMax"/>
        </c:scaling>
        <c:axPos val="b"/>
        <c:tickLblPos val="nextTo"/>
        <c:crossAx val="100873728"/>
        <c:crosses val="autoZero"/>
        <c:auto val="1"/>
        <c:lblAlgn val="ctr"/>
        <c:lblOffset val="100"/>
      </c:catAx>
      <c:valAx>
        <c:axId val="100873728"/>
        <c:scaling>
          <c:orientation val="minMax"/>
        </c:scaling>
        <c:axPos val="l"/>
        <c:majorGridlines/>
        <c:numFmt formatCode="General" sourceLinked="1"/>
        <c:tickLblPos val="nextTo"/>
        <c:crossAx val="100782848"/>
        <c:crosses val="autoZero"/>
        <c:crossBetween val="between"/>
      </c:valAx>
    </c:plotArea>
    <c:legend>
      <c:legendPos val="r"/>
      <c:layout/>
    </c:legend>
    <c:plotVisOnly val="1"/>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Likewise</c:v>
                </c:pt>
                <c:pt idx="1">
                  <c:v>Similarly</c:v>
                </c:pt>
                <c:pt idx="2">
                  <c:v>Total</c:v>
                </c:pt>
              </c:strCache>
            </c:strRef>
          </c:cat>
          <c:val>
            <c:numRef>
              <c:f>Лист1!$B$2:$B$4</c:f>
              <c:numCache>
                <c:formatCode>General</c:formatCode>
                <c:ptCount val="3"/>
                <c:pt idx="0">
                  <c:v>1.4999999999999999E-2</c:v>
                </c:pt>
                <c:pt idx="1">
                  <c:v>1.4999999999999999E-2</c:v>
                </c:pt>
                <c:pt idx="2">
                  <c:v>0.03</c:v>
                </c:pt>
              </c:numCache>
            </c:numRef>
          </c:val>
        </c:ser>
        <c:ser>
          <c:idx val="1"/>
          <c:order val="1"/>
          <c:tx>
            <c:strRef>
              <c:f>Лист1!$C$1</c:f>
              <c:strCache>
                <c:ptCount val="1"/>
                <c:pt idx="0">
                  <c:v>Professionals</c:v>
                </c:pt>
              </c:strCache>
            </c:strRef>
          </c:tx>
          <c:cat>
            <c:strRef>
              <c:f>Лист1!$A$2:$A$4</c:f>
              <c:strCache>
                <c:ptCount val="3"/>
                <c:pt idx="0">
                  <c:v>Likewise</c:v>
                </c:pt>
                <c:pt idx="1">
                  <c:v>Similarly</c:v>
                </c:pt>
                <c:pt idx="2">
                  <c:v>Total</c:v>
                </c:pt>
              </c:strCache>
            </c:strRef>
          </c:cat>
          <c:val>
            <c:numRef>
              <c:f>Лист1!$C$2:$C$4</c:f>
              <c:numCache>
                <c:formatCode>General</c:formatCode>
                <c:ptCount val="3"/>
                <c:pt idx="0">
                  <c:v>3.6999999999999998E-2</c:v>
                </c:pt>
                <c:pt idx="1">
                  <c:v>0.23599999999999999</c:v>
                </c:pt>
                <c:pt idx="2">
                  <c:v>0.27300000000000002</c:v>
                </c:pt>
              </c:numCache>
            </c:numRef>
          </c:val>
        </c:ser>
        <c:axId val="108855680"/>
        <c:axId val="108867968"/>
      </c:barChart>
      <c:catAx>
        <c:axId val="108855680"/>
        <c:scaling>
          <c:orientation val="minMax"/>
        </c:scaling>
        <c:axPos val="b"/>
        <c:tickLblPos val="nextTo"/>
        <c:crossAx val="108867968"/>
        <c:crosses val="autoZero"/>
        <c:auto val="1"/>
        <c:lblAlgn val="ctr"/>
        <c:lblOffset val="100"/>
      </c:catAx>
      <c:valAx>
        <c:axId val="108867968"/>
        <c:scaling>
          <c:orientation val="minMax"/>
        </c:scaling>
        <c:axPos val="l"/>
        <c:majorGridlines/>
        <c:numFmt formatCode="General" sourceLinked="1"/>
        <c:tickLblPos val="nextTo"/>
        <c:crossAx val="108855680"/>
        <c:crosses val="autoZero"/>
        <c:crossBetween val="between"/>
      </c:valAx>
    </c:plotArea>
    <c:legend>
      <c:legendPos val="r"/>
      <c:layout/>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Лист1!$A$2:$A$4</c:f>
              <c:strCache>
                <c:ptCount val="3"/>
                <c:pt idx="0">
                  <c:v>Moreover</c:v>
                </c:pt>
                <c:pt idx="1">
                  <c:v>Furthermore</c:v>
                </c:pt>
                <c:pt idx="2">
                  <c:v>Total</c:v>
                </c:pt>
              </c:strCache>
            </c:strRef>
          </c:cat>
          <c:val>
            <c:numRef>
              <c:f>Лист1!$B$2:$B$4</c:f>
              <c:numCache>
                <c:formatCode>General</c:formatCode>
                <c:ptCount val="3"/>
                <c:pt idx="0">
                  <c:v>0.95299999999999996</c:v>
                </c:pt>
                <c:pt idx="1">
                  <c:v>0.20699999999999999</c:v>
                </c:pt>
                <c:pt idx="2">
                  <c:v>1.161</c:v>
                </c:pt>
              </c:numCache>
            </c:numRef>
          </c:val>
        </c:ser>
        <c:ser>
          <c:idx val="1"/>
          <c:order val="1"/>
          <c:tx>
            <c:strRef>
              <c:f>Лист1!$C$1</c:f>
              <c:strCache>
                <c:ptCount val="1"/>
                <c:pt idx="0">
                  <c:v>Professionals</c:v>
                </c:pt>
              </c:strCache>
            </c:strRef>
          </c:tx>
          <c:cat>
            <c:strRef>
              <c:f>Лист1!$A$2:$A$4</c:f>
              <c:strCache>
                <c:ptCount val="3"/>
                <c:pt idx="0">
                  <c:v>Moreover</c:v>
                </c:pt>
                <c:pt idx="1">
                  <c:v>Furthermore</c:v>
                </c:pt>
                <c:pt idx="2">
                  <c:v>Total</c:v>
                </c:pt>
              </c:strCache>
            </c:strRef>
          </c:cat>
          <c:val>
            <c:numRef>
              <c:f>Лист1!$C$2:$C$4</c:f>
              <c:numCache>
                <c:formatCode>General</c:formatCode>
                <c:ptCount val="3"/>
                <c:pt idx="0">
                  <c:v>0.25600000000000001</c:v>
                </c:pt>
                <c:pt idx="1">
                  <c:v>0.26300000000000001</c:v>
                </c:pt>
                <c:pt idx="2">
                  <c:v>0.52</c:v>
                </c:pt>
              </c:numCache>
            </c:numRef>
          </c:val>
        </c:ser>
        <c:axId val="101403648"/>
        <c:axId val="103330176"/>
      </c:barChart>
      <c:catAx>
        <c:axId val="101403648"/>
        <c:scaling>
          <c:orientation val="minMax"/>
        </c:scaling>
        <c:axPos val="b"/>
        <c:tickLblPos val="nextTo"/>
        <c:crossAx val="103330176"/>
        <c:crosses val="autoZero"/>
        <c:auto val="1"/>
        <c:lblAlgn val="ctr"/>
        <c:lblOffset val="100"/>
      </c:catAx>
      <c:valAx>
        <c:axId val="103330176"/>
        <c:scaling>
          <c:orientation val="minMax"/>
        </c:scaling>
        <c:axPos val="l"/>
        <c:majorGridlines/>
        <c:numFmt formatCode="General" sourceLinked="1"/>
        <c:tickLblPos val="nextTo"/>
        <c:crossAx val="101403648"/>
        <c:crosses val="autoZero"/>
        <c:crossBetween val="between"/>
      </c:valAx>
    </c:plotArea>
    <c:legend>
      <c:legendPos val="r"/>
      <c:layout/>
    </c:legend>
    <c:plotVisOnly val="1"/>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Лист1!$A$2:$A$5</c:f>
              <c:strCache>
                <c:ptCount val="4"/>
                <c:pt idx="0">
                  <c:v>He</c:v>
                </c:pt>
                <c:pt idx="1">
                  <c:v>She</c:v>
                </c:pt>
                <c:pt idx="2">
                  <c:v>It</c:v>
                </c:pt>
                <c:pt idx="3">
                  <c:v>They</c:v>
                </c:pt>
              </c:strCache>
            </c:strRef>
          </c:cat>
          <c:val>
            <c:numRef>
              <c:f>Лист1!$B$2:$B$5</c:f>
              <c:numCache>
                <c:formatCode>General</c:formatCode>
                <c:ptCount val="4"/>
                <c:pt idx="0">
                  <c:v>0.4</c:v>
                </c:pt>
                <c:pt idx="1">
                  <c:v>8.4000000000000005E-2</c:v>
                </c:pt>
                <c:pt idx="2">
                  <c:v>3.5310000000000001</c:v>
                </c:pt>
                <c:pt idx="3">
                  <c:v>1.6</c:v>
                </c:pt>
              </c:numCache>
            </c:numRef>
          </c:val>
        </c:ser>
        <c:ser>
          <c:idx val="1"/>
          <c:order val="1"/>
          <c:tx>
            <c:strRef>
              <c:f>Лист1!$C$1</c:f>
              <c:strCache>
                <c:ptCount val="1"/>
                <c:pt idx="0">
                  <c:v>Professionals</c:v>
                </c:pt>
              </c:strCache>
            </c:strRef>
          </c:tx>
          <c:cat>
            <c:strRef>
              <c:f>Лист1!$A$2:$A$5</c:f>
              <c:strCache>
                <c:ptCount val="4"/>
                <c:pt idx="0">
                  <c:v>He</c:v>
                </c:pt>
                <c:pt idx="1">
                  <c:v>She</c:v>
                </c:pt>
                <c:pt idx="2">
                  <c:v>It</c:v>
                </c:pt>
                <c:pt idx="3">
                  <c:v>They</c:v>
                </c:pt>
              </c:strCache>
            </c:strRef>
          </c:cat>
          <c:val>
            <c:numRef>
              <c:f>Лист1!$C$2:$C$5</c:f>
              <c:numCache>
                <c:formatCode>General</c:formatCode>
                <c:ptCount val="4"/>
                <c:pt idx="0">
                  <c:v>0.40300000000000002</c:v>
                </c:pt>
                <c:pt idx="1">
                  <c:v>0.16200000000000001</c:v>
                </c:pt>
                <c:pt idx="2">
                  <c:v>2.3010000000000002</c:v>
                </c:pt>
                <c:pt idx="3">
                  <c:v>3.5339999999999998</c:v>
                </c:pt>
              </c:numCache>
            </c:numRef>
          </c:val>
        </c:ser>
        <c:axId val="86004096"/>
        <c:axId val="95830400"/>
      </c:barChart>
      <c:catAx>
        <c:axId val="86004096"/>
        <c:scaling>
          <c:orientation val="minMax"/>
        </c:scaling>
        <c:axPos val="b"/>
        <c:tickLblPos val="nextTo"/>
        <c:crossAx val="95830400"/>
        <c:crosses val="autoZero"/>
        <c:auto val="1"/>
        <c:lblAlgn val="ctr"/>
        <c:lblOffset val="100"/>
      </c:catAx>
      <c:valAx>
        <c:axId val="95830400"/>
        <c:scaling>
          <c:orientation val="minMax"/>
        </c:scaling>
        <c:axPos val="l"/>
        <c:majorGridlines/>
        <c:numFmt formatCode="General" sourceLinked="1"/>
        <c:tickLblPos val="nextTo"/>
        <c:crossAx val="86004096"/>
        <c:crosses val="autoZero"/>
        <c:crossBetween val="between"/>
      </c:valAx>
    </c:plotArea>
    <c:legend>
      <c:legendPos val="r"/>
      <c:layout/>
    </c:legend>
    <c:plotVisOnly val="1"/>
  </c:chart>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Лист1!$A$2:$A$5</c:f>
              <c:strCache>
                <c:ptCount val="4"/>
                <c:pt idx="0">
                  <c:v>His</c:v>
                </c:pt>
                <c:pt idx="1">
                  <c:v>Her</c:v>
                </c:pt>
                <c:pt idx="2">
                  <c:v>Its</c:v>
                </c:pt>
                <c:pt idx="3">
                  <c:v>Their</c:v>
                </c:pt>
              </c:strCache>
            </c:strRef>
          </c:cat>
          <c:val>
            <c:numRef>
              <c:f>Лист1!$B$2:$B$5</c:f>
              <c:numCache>
                <c:formatCode>General</c:formatCode>
                <c:ptCount val="4"/>
                <c:pt idx="0">
                  <c:v>0.53</c:v>
                </c:pt>
                <c:pt idx="1">
                  <c:v>0.13100000000000001</c:v>
                </c:pt>
                <c:pt idx="2">
                  <c:v>2.5230000000000001</c:v>
                </c:pt>
                <c:pt idx="3">
                  <c:v>1.8</c:v>
                </c:pt>
              </c:numCache>
            </c:numRef>
          </c:val>
        </c:ser>
        <c:ser>
          <c:idx val="1"/>
          <c:order val="1"/>
          <c:tx>
            <c:strRef>
              <c:f>Лист1!$C$1</c:f>
              <c:strCache>
                <c:ptCount val="1"/>
                <c:pt idx="0">
                  <c:v>Professionals</c:v>
                </c:pt>
              </c:strCache>
            </c:strRef>
          </c:tx>
          <c:cat>
            <c:strRef>
              <c:f>Лист1!$A$2:$A$5</c:f>
              <c:strCache>
                <c:ptCount val="4"/>
                <c:pt idx="0">
                  <c:v>His</c:v>
                </c:pt>
                <c:pt idx="1">
                  <c:v>Her</c:v>
                </c:pt>
                <c:pt idx="2">
                  <c:v>Its</c:v>
                </c:pt>
                <c:pt idx="3">
                  <c:v>Their</c:v>
                </c:pt>
              </c:strCache>
            </c:strRef>
          </c:cat>
          <c:val>
            <c:numRef>
              <c:f>Лист1!$C$2:$C$5</c:f>
              <c:numCache>
                <c:formatCode>General</c:formatCode>
                <c:ptCount val="4"/>
                <c:pt idx="0">
                  <c:v>0.432</c:v>
                </c:pt>
                <c:pt idx="1">
                  <c:v>0.22500000000000001</c:v>
                </c:pt>
                <c:pt idx="2">
                  <c:v>1.2909999999999999</c:v>
                </c:pt>
                <c:pt idx="3">
                  <c:v>5.4580000000000002</c:v>
                </c:pt>
              </c:numCache>
            </c:numRef>
          </c:val>
        </c:ser>
        <c:axId val="90078208"/>
        <c:axId val="95816320"/>
      </c:barChart>
      <c:catAx>
        <c:axId val="90078208"/>
        <c:scaling>
          <c:orientation val="minMax"/>
        </c:scaling>
        <c:axPos val="b"/>
        <c:tickLblPos val="nextTo"/>
        <c:crossAx val="95816320"/>
        <c:crosses val="autoZero"/>
        <c:auto val="1"/>
        <c:lblAlgn val="ctr"/>
        <c:lblOffset val="100"/>
      </c:catAx>
      <c:valAx>
        <c:axId val="95816320"/>
        <c:scaling>
          <c:orientation val="minMax"/>
        </c:scaling>
        <c:axPos val="l"/>
        <c:majorGridlines/>
        <c:numFmt formatCode="General" sourceLinked="1"/>
        <c:tickLblPos val="nextTo"/>
        <c:crossAx val="90078208"/>
        <c:crosses val="autoZero"/>
        <c:crossBetween val="between"/>
      </c:valAx>
    </c:plotArea>
    <c:legend>
      <c:legendPos val="r"/>
      <c:layout/>
    </c:legend>
    <c:plotVisOnly val="1"/>
  </c:chart>
  <c:txPr>
    <a:bodyPr/>
    <a:lstStyle/>
    <a:p>
      <a:pPr>
        <a:defRPr sz="18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Лист1!$A$2:$A$5</c:f>
              <c:strCache>
                <c:ptCount val="4"/>
                <c:pt idx="0">
                  <c:v>Him</c:v>
                </c:pt>
                <c:pt idx="1">
                  <c:v>Her</c:v>
                </c:pt>
                <c:pt idx="2">
                  <c:v>It</c:v>
                </c:pt>
                <c:pt idx="3">
                  <c:v>Them</c:v>
                </c:pt>
              </c:strCache>
            </c:strRef>
          </c:cat>
          <c:val>
            <c:numRef>
              <c:f>Лист1!$B$2:$B$5</c:f>
              <c:numCache>
                <c:formatCode>General</c:formatCode>
                <c:ptCount val="4"/>
                <c:pt idx="0">
                  <c:v>3.7999999999999999E-2</c:v>
                </c:pt>
                <c:pt idx="1">
                  <c:v>1.4999999999999999E-2</c:v>
                </c:pt>
                <c:pt idx="2">
                  <c:v>0.93799999999999994</c:v>
                </c:pt>
                <c:pt idx="3">
                  <c:v>0.93799999999999994</c:v>
                </c:pt>
              </c:numCache>
            </c:numRef>
          </c:val>
        </c:ser>
        <c:ser>
          <c:idx val="1"/>
          <c:order val="1"/>
          <c:tx>
            <c:strRef>
              <c:f>Лист1!$C$1</c:f>
              <c:strCache>
                <c:ptCount val="1"/>
                <c:pt idx="0">
                  <c:v>Professionals</c:v>
                </c:pt>
              </c:strCache>
            </c:strRef>
          </c:tx>
          <c:cat>
            <c:strRef>
              <c:f>Лист1!$A$2:$A$5</c:f>
              <c:strCache>
                <c:ptCount val="4"/>
                <c:pt idx="0">
                  <c:v>Him</c:v>
                </c:pt>
                <c:pt idx="1">
                  <c:v>Her</c:v>
                </c:pt>
                <c:pt idx="2">
                  <c:v>It</c:v>
                </c:pt>
                <c:pt idx="3">
                  <c:v>Them</c:v>
                </c:pt>
              </c:strCache>
            </c:strRef>
          </c:cat>
          <c:val>
            <c:numRef>
              <c:f>Лист1!$C$2:$C$5</c:f>
              <c:numCache>
                <c:formatCode>General</c:formatCode>
                <c:ptCount val="4"/>
                <c:pt idx="0">
                  <c:v>8.2000000000000003E-2</c:v>
                </c:pt>
                <c:pt idx="1">
                  <c:v>4.8000000000000001E-2</c:v>
                </c:pt>
                <c:pt idx="2">
                  <c:v>0.8</c:v>
                </c:pt>
                <c:pt idx="3">
                  <c:v>0.94</c:v>
                </c:pt>
              </c:numCache>
            </c:numRef>
          </c:val>
        </c:ser>
        <c:axId val="95815936"/>
        <c:axId val="108904832"/>
      </c:barChart>
      <c:catAx>
        <c:axId val="95815936"/>
        <c:scaling>
          <c:orientation val="minMax"/>
        </c:scaling>
        <c:axPos val="b"/>
        <c:tickLblPos val="nextTo"/>
        <c:crossAx val="108904832"/>
        <c:crosses val="autoZero"/>
        <c:auto val="1"/>
        <c:lblAlgn val="ctr"/>
        <c:lblOffset val="100"/>
      </c:catAx>
      <c:valAx>
        <c:axId val="108904832"/>
        <c:scaling>
          <c:orientation val="minMax"/>
        </c:scaling>
        <c:axPos val="l"/>
        <c:majorGridlines/>
        <c:numFmt formatCode="General" sourceLinked="1"/>
        <c:tickLblPos val="nextTo"/>
        <c:crossAx val="95815936"/>
        <c:crosses val="autoZero"/>
        <c:crossBetween val="between"/>
      </c:valAx>
    </c:plotArea>
    <c:legend>
      <c:legendPos val="r"/>
      <c:layout/>
    </c:legend>
    <c:plotVisOnly val="1"/>
  </c:chart>
  <c:txPr>
    <a:bodyPr/>
    <a:lstStyle/>
    <a:p>
      <a:pPr>
        <a:defRPr sz="1800"/>
      </a:pPr>
      <a:endParaRPr lang="ru-RU"/>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ru-RU"/>
  <c:chart>
    <c:plotArea>
      <c:layout/>
      <c:barChart>
        <c:barDir val="col"/>
        <c:grouping val="clustered"/>
        <c:ser>
          <c:idx val="0"/>
          <c:order val="0"/>
          <c:tx>
            <c:strRef>
              <c:f>Лист1!$B$1</c:f>
              <c:strCache>
                <c:ptCount val="1"/>
                <c:pt idx="0">
                  <c:v>Learners</c:v>
                </c:pt>
              </c:strCache>
            </c:strRef>
          </c:tx>
          <c:cat>
            <c:strRef>
              <c:f>Лист1!$A$2:$A$5</c:f>
              <c:strCache>
                <c:ptCount val="4"/>
                <c:pt idx="0">
                  <c:v>Himself</c:v>
                </c:pt>
                <c:pt idx="1">
                  <c:v>Herself</c:v>
                </c:pt>
                <c:pt idx="2">
                  <c:v>Itself</c:v>
                </c:pt>
                <c:pt idx="3">
                  <c:v>Themselves</c:v>
                </c:pt>
              </c:strCache>
            </c:strRef>
          </c:cat>
          <c:val>
            <c:numRef>
              <c:f>Лист1!$B$2:$B$5</c:f>
              <c:numCache>
                <c:formatCode>General</c:formatCode>
                <c:ptCount val="4"/>
                <c:pt idx="0">
                  <c:v>8.0000000000000002E-3</c:v>
                </c:pt>
                <c:pt idx="1">
                  <c:v>0</c:v>
                </c:pt>
                <c:pt idx="2">
                  <c:v>0.254</c:v>
                </c:pt>
                <c:pt idx="3">
                  <c:v>9.1999999999999998E-2</c:v>
                </c:pt>
              </c:numCache>
            </c:numRef>
          </c:val>
        </c:ser>
        <c:ser>
          <c:idx val="1"/>
          <c:order val="1"/>
          <c:tx>
            <c:strRef>
              <c:f>Лист1!$C$1</c:f>
              <c:strCache>
                <c:ptCount val="1"/>
                <c:pt idx="0">
                  <c:v>Professionals</c:v>
                </c:pt>
              </c:strCache>
            </c:strRef>
          </c:tx>
          <c:cat>
            <c:strRef>
              <c:f>Лист1!$A$2:$A$5</c:f>
              <c:strCache>
                <c:ptCount val="4"/>
                <c:pt idx="0">
                  <c:v>Himself</c:v>
                </c:pt>
                <c:pt idx="1">
                  <c:v>Herself</c:v>
                </c:pt>
                <c:pt idx="2">
                  <c:v>Itself</c:v>
                </c:pt>
                <c:pt idx="3">
                  <c:v>Themselves</c:v>
                </c:pt>
              </c:strCache>
            </c:strRef>
          </c:cat>
          <c:val>
            <c:numRef>
              <c:f>Лист1!$C$2:$C$5</c:f>
              <c:numCache>
                <c:formatCode>General</c:formatCode>
                <c:ptCount val="4"/>
                <c:pt idx="0">
                  <c:v>0.02</c:v>
                </c:pt>
                <c:pt idx="1">
                  <c:v>0.02</c:v>
                </c:pt>
                <c:pt idx="2">
                  <c:v>0.121</c:v>
                </c:pt>
                <c:pt idx="3">
                  <c:v>0.32300000000000001</c:v>
                </c:pt>
              </c:numCache>
            </c:numRef>
          </c:val>
        </c:ser>
        <c:axId val="102912384"/>
        <c:axId val="102914688"/>
      </c:barChart>
      <c:catAx>
        <c:axId val="102912384"/>
        <c:scaling>
          <c:orientation val="minMax"/>
        </c:scaling>
        <c:axPos val="b"/>
        <c:tickLblPos val="nextTo"/>
        <c:crossAx val="102914688"/>
        <c:crosses val="autoZero"/>
        <c:auto val="1"/>
        <c:lblAlgn val="ctr"/>
        <c:lblOffset val="100"/>
      </c:catAx>
      <c:valAx>
        <c:axId val="102914688"/>
        <c:scaling>
          <c:orientation val="minMax"/>
        </c:scaling>
        <c:axPos val="l"/>
        <c:majorGridlines/>
        <c:numFmt formatCode="General" sourceLinked="1"/>
        <c:tickLblPos val="nextTo"/>
        <c:crossAx val="102912384"/>
        <c:crosses val="autoZero"/>
        <c:crossBetween val="between"/>
      </c:valAx>
    </c:plotArea>
    <c:legend>
      <c:legendPos val="r"/>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6" name="Footer Placeholder 4"/>
          <p:cNvSpPr>
            <a:spLocks noGrp="1"/>
          </p:cNvSpPr>
          <p:nvPr>
            <p:ph type="ftr" sz="quarter" idx="11"/>
          </p:nvPr>
        </p:nvSpPr>
        <p:spPr/>
        <p:txBody>
          <a:bodyPr/>
          <a:lstStyle>
            <a:lvl1pPr>
              <a:defRPr/>
            </a:lvl1pPr>
          </a:lstStyle>
          <a:p>
            <a:endParaRPr lang="ru-RU"/>
          </a:p>
        </p:txBody>
      </p:sp>
      <p:sp>
        <p:nvSpPr>
          <p:cNvPr id="7"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8" name="Footer Placeholder 4"/>
          <p:cNvSpPr>
            <a:spLocks noGrp="1"/>
          </p:cNvSpPr>
          <p:nvPr>
            <p:ph type="ftr" sz="quarter" idx="11"/>
          </p:nvPr>
        </p:nvSpPr>
        <p:spPr/>
        <p:txBody>
          <a:bodyPr/>
          <a:lstStyle>
            <a:lvl1pPr>
              <a:defRPr/>
            </a:lvl1pPr>
          </a:lstStyle>
          <a:p>
            <a:endParaRPr lang="ru-RU"/>
          </a:p>
        </p:txBody>
      </p:sp>
      <p:sp>
        <p:nvSpPr>
          <p:cNvPr id="9"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4" name="Footer Placeholder 4"/>
          <p:cNvSpPr>
            <a:spLocks noGrp="1"/>
          </p:cNvSpPr>
          <p:nvPr>
            <p:ph type="ftr" sz="quarter" idx="11"/>
          </p:nvPr>
        </p:nvSpPr>
        <p:spPr/>
        <p:txBody>
          <a:bodyPr/>
          <a:lstStyle>
            <a:lvl1pPr>
              <a:defRPr/>
            </a:lvl1pPr>
          </a:lstStyle>
          <a:p>
            <a:endParaRPr lang="ru-RU"/>
          </a:p>
        </p:txBody>
      </p:sp>
      <p:sp>
        <p:nvSpPr>
          <p:cNvPr id="5"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3" name="Footer Placeholder 4"/>
          <p:cNvSpPr>
            <a:spLocks noGrp="1"/>
          </p:cNvSpPr>
          <p:nvPr>
            <p:ph type="ftr" sz="quarter" idx="11"/>
          </p:nvPr>
        </p:nvSpPr>
        <p:spPr/>
        <p:txBody>
          <a:bodyPr/>
          <a:lstStyle>
            <a:lvl1pPr>
              <a:defRPr/>
            </a:lvl1pPr>
          </a:lstStyle>
          <a:p>
            <a:endParaRPr lang="ru-RU"/>
          </a:p>
        </p:txBody>
      </p:sp>
      <p:sp>
        <p:nvSpPr>
          <p:cNvPr id="4"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6" name="Footer Placeholder 4"/>
          <p:cNvSpPr>
            <a:spLocks noGrp="1"/>
          </p:cNvSpPr>
          <p:nvPr>
            <p:ph type="ftr" sz="quarter" idx="11"/>
          </p:nvPr>
        </p:nvSpPr>
        <p:spPr/>
        <p:txBody>
          <a:bodyPr/>
          <a:lstStyle>
            <a:lvl1pPr>
              <a:defRPr/>
            </a:lvl1pPr>
          </a:lstStyle>
          <a:p>
            <a:endParaRPr lang="ru-RU"/>
          </a:p>
        </p:txBody>
      </p:sp>
      <p:sp>
        <p:nvSpPr>
          <p:cNvPr id="7"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fld id="{F847B7BE-D701-43EE-9002-D92B023E862F}" type="datetimeFigureOut">
              <a:rPr lang="ru-RU" smtClean="0"/>
              <a:pPr/>
              <a:t>04.11.2017</a:t>
            </a:fld>
            <a:endParaRPr lang="ru-RU"/>
          </a:p>
        </p:txBody>
      </p:sp>
      <p:sp>
        <p:nvSpPr>
          <p:cNvPr id="6" name="Footer Placeholder 4"/>
          <p:cNvSpPr>
            <a:spLocks noGrp="1"/>
          </p:cNvSpPr>
          <p:nvPr>
            <p:ph type="ftr" sz="quarter" idx="11"/>
          </p:nvPr>
        </p:nvSpPr>
        <p:spPr/>
        <p:txBody>
          <a:bodyPr/>
          <a:lstStyle>
            <a:lvl1pPr>
              <a:defRPr/>
            </a:lvl1pPr>
          </a:lstStyle>
          <a:p>
            <a:endParaRPr lang="ru-RU"/>
          </a:p>
        </p:txBody>
      </p:sp>
      <p:sp>
        <p:nvSpPr>
          <p:cNvPr id="7" name="Slide Number Placeholder 5"/>
          <p:cNvSpPr>
            <a:spLocks noGrp="1"/>
          </p:cNvSpPr>
          <p:nvPr>
            <p:ph type="sldNum" sz="quarter" idx="12"/>
          </p:nvPr>
        </p:nvSpPr>
        <p:spPr/>
        <p:txBody>
          <a:bodyPr/>
          <a:lstStyle>
            <a:lvl1pPr>
              <a:defRPr/>
            </a:lvl1pPr>
          </a:lstStyle>
          <a:p>
            <a:fld id="{DBA97E62-5717-472A-9430-BE51A4AFD3C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fld id="{F847B7BE-D701-43EE-9002-D92B023E862F}" type="datetimeFigureOut">
              <a:rPr lang="ru-RU" smtClean="0"/>
              <a:pPr/>
              <a:t>04.11.2017</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fld id="{DBA97E62-5717-472A-9430-BE51A4AFD3C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laurenceanthony.net/software/antconc/"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700809"/>
            <a:ext cx="8496944" cy="1899642"/>
          </a:xfrm>
        </p:spPr>
        <p:txBody>
          <a:bodyPr/>
          <a:lstStyle/>
          <a:p>
            <a:r>
              <a:rPr lang="en-US" dirty="0" smtClean="0">
                <a:solidFill>
                  <a:schemeClr val="tx2">
                    <a:lumMod val="50000"/>
                  </a:schemeClr>
                </a:solidFill>
              </a:rPr>
              <a:t/>
            </a:r>
            <a:br>
              <a:rPr lang="en-US" dirty="0" smtClean="0">
                <a:solidFill>
                  <a:schemeClr val="tx2">
                    <a:lumMod val="50000"/>
                  </a:schemeClr>
                </a:solidFill>
              </a:rPr>
            </a:br>
            <a:r>
              <a:rPr lang="en-US" dirty="0" smtClean="0">
                <a:solidFill>
                  <a:schemeClr val="tx2">
                    <a:lumMod val="50000"/>
                  </a:schemeClr>
                </a:solidFill>
              </a:rPr>
              <a:t/>
            </a:r>
            <a:br>
              <a:rPr lang="en-US" dirty="0" smtClean="0">
                <a:solidFill>
                  <a:schemeClr val="tx2">
                    <a:lumMod val="50000"/>
                  </a:schemeClr>
                </a:solidFill>
              </a:rPr>
            </a:br>
            <a:r>
              <a:rPr lang="en-US" sz="4000" b="1" dirty="0" smtClean="0">
                <a:solidFill>
                  <a:schemeClr val="tx2">
                    <a:lumMod val="50000"/>
                  </a:schemeClr>
                </a:solidFill>
              </a:rPr>
              <a:t>Relational and referential </a:t>
            </a:r>
            <a:r>
              <a:rPr lang="en-US" sz="4000" b="1" dirty="0" smtClean="0">
                <a:solidFill>
                  <a:schemeClr val="tx2">
                    <a:lumMod val="50000"/>
                  </a:schemeClr>
                </a:solidFill>
              </a:rPr>
              <a:t>coherence</a:t>
            </a:r>
            <a:br>
              <a:rPr lang="en-US" sz="4000" b="1" dirty="0" smtClean="0">
                <a:solidFill>
                  <a:schemeClr val="tx2">
                    <a:lumMod val="50000"/>
                  </a:schemeClr>
                </a:solidFill>
              </a:rPr>
            </a:br>
            <a:r>
              <a:rPr lang="en-US" sz="4000" b="1" dirty="0" smtClean="0">
                <a:solidFill>
                  <a:schemeClr val="tx2">
                    <a:lumMod val="50000"/>
                  </a:schemeClr>
                </a:solidFill>
              </a:rPr>
              <a:t> </a:t>
            </a:r>
            <a:r>
              <a:rPr lang="en-US" sz="4000" b="1" dirty="0" smtClean="0">
                <a:solidFill>
                  <a:schemeClr val="tx2">
                    <a:lumMod val="50000"/>
                  </a:schemeClr>
                </a:solidFill>
              </a:rPr>
              <a:t>of academic texts: </a:t>
            </a:r>
            <a:r>
              <a:rPr lang="ru-RU" sz="4000" dirty="0" smtClean="0">
                <a:solidFill>
                  <a:schemeClr val="tx2">
                    <a:lumMod val="50000"/>
                  </a:schemeClr>
                </a:solidFill>
              </a:rPr>
              <a:t/>
            </a:r>
            <a:br>
              <a:rPr lang="ru-RU" sz="4000" dirty="0" smtClean="0">
                <a:solidFill>
                  <a:schemeClr val="tx2">
                    <a:lumMod val="50000"/>
                  </a:schemeClr>
                </a:solidFill>
              </a:rPr>
            </a:br>
            <a:r>
              <a:rPr lang="en-US" sz="4000" b="1" dirty="0" smtClean="0">
                <a:solidFill>
                  <a:schemeClr val="tx2">
                    <a:lumMod val="50000"/>
                  </a:schemeClr>
                </a:solidFill>
              </a:rPr>
              <a:t>a corpus analysis of Russian students’ research papers in management</a:t>
            </a:r>
            <a:r>
              <a:rPr lang="ru-RU" sz="4000" dirty="0" smtClean="0">
                <a:solidFill>
                  <a:schemeClr val="tx2">
                    <a:lumMod val="50000"/>
                  </a:schemeClr>
                </a:solidFill>
              </a:rPr>
              <a:t/>
            </a:r>
            <a:br>
              <a:rPr lang="ru-RU" sz="4000" dirty="0" smtClean="0">
                <a:solidFill>
                  <a:schemeClr val="tx2">
                    <a:lumMod val="50000"/>
                  </a:schemeClr>
                </a:solidFill>
              </a:rPr>
            </a:br>
            <a:r>
              <a:rPr lang="ru-RU" dirty="0" smtClean="0">
                <a:solidFill>
                  <a:schemeClr val="tx2">
                    <a:lumMod val="50000"/>
                  </a:schemeClr>
                </a:solidFill>
              </a:rPr>
              <a:t/>
            </a:r>
            <a:br>
              <a:rPr lang="ru-RU" dirty="0" smtClean="0">
                <a:solidFill>
                  <a:schemeClr val="tx2">
                    <a:lumMod val="50000"/>
                  </a:schemeClr>
                </a:solidFill>
              </a:rPr>
            </a:br>
            <a:endParaRPr lang="ru-RU" dirty="0">
              <a:solidFill>
                <a:schemeClr val="tx2">
                  <a:lumMod val="50000"/>
                </a:schemeClr>
              </a:solidFill>
            </a:endParaRPr>
          </a:p>
        </p:txBody>
      </p:sp>
      <p:sp>
        <p:nvSpPr>
          <p:cNvPr id="3" name="Подзаголовок 2"/>
          <p:cNvSpPr>
            <a:spLocks noGrp="1"/>
          </p:cNvSpPr>
          <p:nvPr>
            <p:ph type="subTitle" idx="1"/>
          </p:nvPr>
        </p:nvSpPr>
        <p:spPr>
          <a:xfrm>
            <a:off x="1371600" y="4005064"/>
            <a:ext cx="7520880" cy="1633736"/>
          </a:xfrm>
        </p:spPr>
        <p:txBody>
          <a:bodyPr/>
          <a:lstStyle/>
          <a:p>
            <a:pPr algn="r">
              <a:lnSpc>
                <a:spcPct val="150000"/>
              </a:lnSpc>
              <a:spcAft>
                <a:spcPts val="0"/>
              </a:spcAft>
              <a:tabLst>
                <a:tab pos="4542790" algn="l"/>
              </a:tabLst>
            </a:pPr>
            <a:r>
              <a:rPr lang="en-US" sz="2200" dirty="0" err="1" smtClean="0">
                <a:solidFill>
                  <a:schemeClr val="tx2">
                    <a:lumMod val="50000"/>
                  </a:schemeClr>
                </a:solidFill>
                <a:latin typeface="Times New Roman"/>
                <a:ea typeface="Calibri"/>
                <a:cs typeface="Times New Roman"/>
              </a:rPr>
              <a:t>Elizaveta</a:t>
            </a:r>
            <a:r>
              <a:rPr lang="en-US" sz="2200" dirty="0" smtClean="0">
                <a:solidFill>
                  <a:schemeClr val="tx2">
                    <a:lumMod val="50000"/>
                  </a:schemeClr>
                </a:solidFill>
                <a:latin typeface="Times New Roman"/>
                <a:ea typeface="Calibri"/>
                <a:cs typeface="Times New Roman"/>
              </a:rPr>
              <a:t> A. </a:t>
            </a:r>
            <a:r>
              <a:rPr lang="en-US" sz="2200" dirty="0" err="1" smtClean="0">
                <a:solidFill>
                  <a:schemeClr val="tx2">
                    <a:lumMod val="50000"/>
                  </a:schemeClr>
                </a:solidFill>
                <a:latin typeface="Times New Roman"/>
                <a:ea typeface="Calibri"/>
                <a:cs typeface="Times New Roman"/>
              </a:rPr>
              <a:t>Smirnova</a:t>
            </a:r>
            <a:endParaRPr lang="en-US" sz="2200" dirty="0" smtClean="0">
              <a:solidFill>
                <a:schemeClr val="tx2">
                  <a:lumMod val="50000"/>
                </a:schemeClr>
              </a:solidFill>
              <a:latin typeface="Times New Roman"/>
              <a:ea typeface="Calibri"/>
              <a:cs typeface="Times New Roman"/>
            </a:endParaRPr>
          </a:p>
          <a:p>
            <a:pPr algn="r">
              <a:lnSpc>
                <a:spcPct val="150000"/>
              </a:lnSpc>
              <a:spcAft>
                <a:spcPts val="0"/>
              </a:spcAft>
              <a:tabLst>
                <a:tab pos="4542790" algn="l"/>
              </a:tabLst>
            </a:pPr>
            <a:r>
              <a:rPr lang="en-US" sz="2200" dirty="0" smtClean="0">
                <a:solidFill>
                  <a:schemeClr val="tx2">
                    <a:lumMod val="50000"/>
                  </a:schemeClr>
                </a:solidFill>
                <a:latin typeface="Times New Roman"/>
                <a:ea typeface="Calibri"/>
                <a:cs typeface="Times New Roman"/>
              </a:rPr>
              <a:t>National Research University Higher School of Economics</a:t>
            </a:r>
          </a:p>
          <a:p>
            <a:pPr algn="r">
              <a:lnSpc>
                <a:spcPct val="150000"/>
              </a:lnSpc>
              <a:spcAft>
                <a:spcPts val="0"/>
              </a:spcAft>
              <a:tabLst>
                <a:tab pos="4542790" algn="l"/>
              </a:tabLst>
            </a:pPr>
            <a:r>
              <a:rPr lang="en-US" sz="2200" dirty="0" smtClean="0">
                <a:solidFill>
                  <a:schemeClr val="tx2">
                    <a:lumMod val="50000"/>
                  </a:schemeClr>
                </a:solidFill>
                <a:latin typeface="Times New Roman"/>
                <a:ea typeface="Calibri"/>
                <a:cs typeface="Times New Roman"/>
              </a:rPr>
              <a:t>Perm, Russia</a:t>
            </a:r>
            <a:endParaRPr lang="en-US" sz="2200" dirty="0" smtClean="0">
              <a:solidFill>
                <a:schemeClr val="tx2">
                  <a:lumMod val="50000"/>
                </a:schemeClr>
              </a:solidFill>
              <a:latin typeface="Times New Roman"/>
              <a:ea typeface="Calibri"/>
              <a:cs typeface="Times New Roman"/>
            </a:endParaRPr>
          </a:p>
          <a:p>
            <a:pPr algn="r">
              <a:lnSpc>
                <a:spcPct val="150000"/>
              </a:lnSpc>
              <a:spcAft>
                <a:spcPts val="0"/>
              </a:spcAft>
              <a:tabLst>
                <a:tab pos="4542790" algn="l"/>
              </a:tabLst>
            </a:pPr>
            <a:r>
              <a:rPr lang="en-US" sz="1400" dirty="0" smtClean="0"/>
              <a:t>The </a:t>
            </a:r>
            <a:r>
              <a:rPr lang="en-US" sz="1400" dirty="0" smtClean="0"/>
              <a:t>research was conducted within the framework of the Academic Fund Program at the National Research University Higher School of Economics (HSE) in 2017- 2018 (grant №17-05-0020) and by the Russian Academic Excellence Project "5-100".</a:t>
            </a:r>
            <a:endParaRPr lang="ru-RU" sz="1400" dirty="0" smtClean="0"/>
          </a:p>
          <a:p>
            <a:pPr algn="r">
              <a:lnSpc>
                <a:spcPct val="150000"/>
              </a:lnSpc>
              <a:spcAft>
                <a:spcPts val="0"/>
              </a:spcAft>
              <a:tabLst>
                <a:tab pos="4542790" algn="l"/>
              </a:tabLst>
            </a:pP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Conclusion</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a:t>
            </a:r>
            <a:r>
              <a:rPr lang="en-US" dirty="0" smtClean="0">
                <a:solidFill>
                  <a:schemeClr val="bg1"/>
                </a:solidFill>
              </a:rPr>
              <a:t>: Similarity</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Addition</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Referential Coherence</a:t>
            </a:r>
            <a:endParaRPr lang="ru-RU" dirty="0">
              <a:solidFill>
                <a:schemeClr val="bg1"/>
              </a:solidFill>
            </a:endParaRPr>
          </a:p>
        </p:txBody>
      </p:sp>
      <p:sp>
        <p:nvSpPr>
          <p:cNvPr id="3" name="Содержимое 2"/>
          <p:cNvSpPr>
            <a:spLocks noGrp="1"/>
          </p:cNvSpPr>
          <p:nvPr>
            <p:ph idx="1"/>
          </p:nvPr>
        </p:nvSpPr>
        <p:spPr>
          <a:xfrm>
            <a:off x="457200" y="1412776"/>
            <a:ext cx="8229600" cy="4713387"/>
          </a:xfrm>
        </p:spPr>
        <p:txBody>
          <a:bodyPr/>
          <a:lstStyle/>
          <a:p>
            <a:pPr algn="ctr">
              <a:buNone/>
            </a:pPr>
            <a:r>
              <a:rPr lang="en-US" sz="3000" b="1" dirty="0" smtClean="0">
                <a:solidFill>
                  <a:schemeClr val="tx2">
                    <a:lumMod val="50000"/>
                  </a:schemeClr>
                </a:solidFill>
              </a:rPr>
              <a:t>7 groups of anaphoric expressions:</a:t>
            </a:r>
          </a:p>
          <a:p>
            <a:r>
              <a:rPr lang="en-US" sz="3000" dirty="0" smtClean="0">
                <a:solidFill>
                  <a:schemeClr val="tx2">
                    <a:lumMod val="50000"/>
                  </a:schemeClr>
                </a:solidFill>
              </a:rPr>
              <a:t>s</a:t>
            </a:r>
            <a:r>
              <a:rPr lang="en-US" sz="3000" dirty="0" smtClean="0">
                <a:solidFill>
                  <a:schemeClr val="tx2">
                    <a:lumMod val="50000"/>
                  </a:schemeClr>
                </a:solidFill>
              </a:rPr>
              <a:t>ubject pronouns (</a:t>
            </a:r>
            <a:r>
              <a:rPr lang="en-US" sz="3000" i="1" dirty="0" smtClean="0">
                <a:solidFill>
                  <a:schemeClr val="tx2">
                    <a:lumMod val="50000"/>
                  </a:schemeClr>
                </a:solidFill>
              </a:rPr>
              <a:t>he; she; it; they</a:t>
            </a:r>
            <a:r>
              <a:rPr lang="en-US" sz="3000" dirty="0" smtClean="0">
                <a:solidFill>
                  <a:schemeClr val="tx2">
                    <a:lumMod val="50000"/>
                  </a:schemeClr>
                </a:solidFill>
              </a:rPr>
              <a:t>);</a:t>
            </a:r>
          </a:p>
          <a:p>
            <a:r>
              <a:rPr lang="en-US" sz="3000" dirty="0" smtClean="0">
                <a:solidFill>
                  <a:schemeClr val="tx2">
                    <a:lumMod val="50000"/>
                  </a:schemeClr>
                </a:solidFill>
              </a:rPr>
              <a:t>p</a:t>
            </a:r>
            <a:r>
              <a:rPr lang="en-US" sz="3000" dirty="0" smtClean="0">
                <a:solidFill>
                  <a:schemeClr val="tx2">
                    <a:lumMod val="50000"/>
                  </a:schemeClr>
                </a:solidFill>
              </a:rPr>
              <a:t>ossessive adjectives (</a:t>
            </a:r>
            <a:r>
              <a:rPr lang="en-US" sz="3000" i="1" dirty="0" smtClean="0">
                <a:solidFill>
                  <a:schemeClr val="tx2">
                    <a:lumMod val="50000"/>
                  </a:schemeClr>
                </a:solidFill>
              </a:rPr>
              <a:t>his; her; its; their</a:t>
            </a:r>
            <a:r>
              <a:rPr lang="en-US" sz="3000" dirty="0" smtClean="0">
                <a:solidFill>
                  <a:schemeClr val="tx2">
                    <a:lumMod val="50000"/>
                  </a:schemeClr>
                </a:solidFill>
              </a:rPr>
              <a:t>);</a:t>
            </a:r>
          </a:p>
          <a:p>
            <a:r>
              <a:rPr lang="en-US" sz="3000" dirty="0" smtClean="0">
                <a:solidFill>
                  <a:schemeClr val="tx2">
                    <a:lumMod val="50000"/>
                  </a:schemeClr>
                </a:solidFill>
              </a:rPr>
              <a:t>o</a:t>
            </a:r>
            <a:r>
              <a:rPr lang="en-US" sz="3000" dirty="0" smtClean="0">
                <a:solidFill>
                  <a:schemeClr val="tx2">
                    <a:lumMod val="50000"/>
                  </a:schemeClr>
                </a:solidFill>
              </a:rPr>
              <a:t>bject pronouns (</a:t>
            </a:r>
            <a:r>
              <a:rPr lang="en-US" sz="3000" i="1" dirty="0" smtClean="0">
                <a:solidFill>
                  <a:schemeClr val="tx2">
                    <a:lumMod val="50000"/>
                  </a:schemeClr>
                </a:solidFill>
              </a:rPr>
              <a:t>him; her; it; them</a:t>
            </a:r>
            <a:r>
              <a:rPr lang="en-US" sz="3000" dirty="0" smtClean="0">
                <a:solidFill>
                  <a:schemeClr val="tx2">
                    <a:lumMod val="50000"/>
                  </a:schemeClr>
                </a:solidFill>
              </a:rPr>
              <a:t>);</a:t>
            </a:r>
          </a:p>
          <a:p>
            <a:r>
              <a:rPr lang="en-US" sz="3000" dirty="0" smtClean="0">
                <a:solidFill>
                  <a:schemeClr val="tx2">
                    <a:lumMod val="50000"/>
                  </a:schemeClr>
                </a:solidFill>
              </a:rPr>
              <a:t>r</a:t>
            </a:r>
            <a:r>
              <a:rPr lang="en-US" sz="3000" dirty="0" smtClean="0">
                <a:solidFill>
                  <a:schemeClr val="tx2">
                    <a:lumMod val="50000"/>
                  </a:schemeClr>
                </a:solidFill>
              </a:rPr>
              <a:t>eflexive pronouns (</a:t>
            </a:r>
            <a:r>
              <a:rPr lang="en-US" sz="3000" i="1" dirty="0" smtClean="0">
                <a:solidFill>
                  <a:schemeClr val="tx2">
                    <a:lumMod val="50000"/>
                  </a:schemeClr>
                </a:solidFill>
              </a:rPr>
              <a:t>himself; herself; itself; themselves</a:t>
            </a:r>
            <a:r>
              <a:rPr lang="en-US" sz="3000" dirty="0" smtClean="0">
                <a:solidFill>
                  <a:schemeClr val="tx2">
                    <a:lumMod val="50000"/>
                  </a:schemeClr>
                </a:solidFill>
              </a:rPr>
              <a:t>);</a:t>
            </a:r>
          </a:p>
          <a:p>
            <a:r>
              <a:rPr lang="en-US" sz="3000" dirty="0" smtClean="0">
                <a:solidFill>
                  <a:schemeClr val="tx2">
                    <a:lumMod val="50000"/>
                  </a:schemeClr>
                </a:solidFill>
              </a:rPr>
              <a:t>d</a:t>
            </a:r>
            <a:r>
              <a:rPr lang="en-US" sz="3000" dirty="0" smtClean="0">
                <a:solidFill>
                  <a:schemeClr val="tx2">
                    <a:lumMod val="50000"/>
                  </a:schemeClr>
                </a:solidFill>
              </a:rPr>
              <a:t>emonstrative pronouns (</a:t>
            </a:r>
            <a:r>
              <a:rPr lang="en-US" sz="3000" i="1" dirty="0" smtClean="0">
                <a:solidFill>
                  <a:schemeClr val="tx2">
                    <a:lumMod val="50000"/>
                  </a:schemeClr>
                </a:solidFill>
              </a:rPr>
              <a:t>this; these; those</a:t>
            </a:r>
            <a:r>
              <a:rPr lang="en-US" sz="3000" dirty="0" smtClean="0">
                <a:solidFill>
                  <a:schemeClr val="tx2">
                    <a:lumMod val="50000"/>
                  </a:schemeClr>
                </a:solidFill>
              </a:rPr>
              <a:t>);</a:t>
            </a:r>
          </a:p>
          <a:p>
            <a:r>
              <a:rPr lang="en-US" sz="3000" dirty="0" smtClean="0">
                <a:solidFill>
                  <a:schemeClr val="tx2">
                    <a:lumMod val="50000"/>
                  </a:schemeClr>
                </a:solidFill>
              </a:rPr>
              <a:t>i</a:t>
            </a:r>
            <a:r>
              <a:rPr lang="en-US" sz="3000" dirty="0" smtClean="0">
                <a:solidFill>
                  <a:schemeClr val="tx2">
                    <a:lumMod val="50000"/>
                  </a:schemeClr>
                </a:solidFill>
              </a:rPr>
              <a:t>ndefinite pronouns (</a:t>
            </a:r>
            <a:r>
              <a:rPr lang="en-US" sz="3000" i="1" dirty="0" smtClean="0">
                <a:solidFill>
                  <a:schemeClr val="tx2">
                    <a:lumMod val="50000"/>
                  </a:schemeClr>
                </a:solidFill>
              </a:rPr>
              <a:t>one; ones</a:t>
            </a:r>
            <a:r>
              <a:rPr lang="en-US" sz="3000" dirty="0" smtClean="0">
                <a:solidFill>
                  <a:schemeClr val="tx2">
                    <a:lumMod val="50000"/>
                  </a:schemeClr>
                </a:solidFill>
              </a:rPr>
              <a:t>);</a:t>
            </a:r>
          </a:p>
          <a:p>
            <a:r>
              <a:rPr lang="en-US" sz="3000" dirty="0" smtClean="0">
                <a:solidFill>
                  <a:schemeClr val="tx2">
                    <a:lumMod val="50000"/>
                  </a:schemeClr>
                </a:solidFill>
              </a:rPr>
              <a:t>r</a:t>
            </a:r>
            <a:r>
              <a:rPr lang="en-US" sz="3000" dirty="0" smtClean="0">
                <a:solidFill>
                  <a:schemeClr val="tx2">
                    <a:lumMod val="50000"/>
                  </a:schemeClr>
                </a:solidFill>
              </a:rPr>
              <a:t>elative pronouns (</a:t>
            </a:r>
            <a:r>
              <a:rPr lang="en-US" sz="3000" i="1" dirty="0" smtClean="0">
                <a:solidFill>
                  <a:schemeClr val="tx2">
                    <a:lumMod val="50000"/>
                  </a:schemeClr>
                </a:solidFill>
              </a:rPr>
              <a:t>which; who; whose</a:t>
            </a:r>
            <a:r>
              <a:rPr lang="en-US" sz="3000" dirty="0" smtClean="0">
                <a:solidFill>
                  <a:schemeClr val="tx2">
                    <a:lumMod val="50000"/>
                  </a:schemeClr>
                </a:solidFill>
              </a:rPr>
              <a:t>).</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Subject 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Subject Pronouns</a:t>
            </a:r>
            <a:endParaRPr lang="ru-RU" dirty="0"/>
          </a:p>
        </p:txBody>
      </p:sp>
      <p:sp>
        <p:nvSpPr>
          <p:cNvPr id="3" name="Содержимое 2"/>
          <p:cNvSpPr>
            <a:spLocks noGrp="1"/>
          </p:cNvSpPr>
          <p:nvPr>
            <p:ph idx="1"/>
          </p:nvPr>
        </p:nvSpPr>
        <p:spPr>
          <a:xfrm>
            <a:off x="395536" y="1484784"/>
            <a:ext cx="8229600" cy="4381947"/>
          </a:xfrm>
        </p:spPr>
        <p:txBody>
          <a:bodyPr/>
          <a:lstStyle/>
          <a:p>
            <a:r>
              <a:rPr lang="en-US" i="1" dirty="0" smtClean="0">
                <a:solidFill>
                  <a:schemeClr val="tx2">
                    <a:lumMod val="50000"/>
                  </a:schemeClr>
                </a:solidFill>
              </a:rPr>
              <a:t>The research study will be of primary significance to strategic </a:t>
            </a:r>
            <a:r>
              <a:rPr lang="en-US" b="1" i="1" dirty="0" smtClean="0">
                <a:solidFill>
                  <a:schemeClr val="tx2">
                    <a:lumMod val="50000"/>
                  </a:schemeClr>
                </a:solidFill>
              </a:rPr>
              <a:t>managers</a:t>
            </a:r>
            <a:r>
              <a:rPr lang="en-US" i="1" dirty="0" smtClean="0">
                <a:solidFill>
                  <a:schemeClr val="tx2">
                    <a:lumMod val="50000"/>
                  </a:schemeClr>
                </a:solidFill>
              </a:rPr>
              <a:t>, development </a:t>
            </a:r>
            <a:r>
              <a:rPr lang="en-US" b="1" i="1" dirty="0" smtClean="0">
                <a:solidFill>
                  <a:schemeClr val="tx2">
                    <a:lumMod val="50000"/>
                  </a:schemeClr>
                </a:solidFill>
              </a:rPr>
              <a:t>managers</a:t>
            </a:r>
            <a:r>
              <a:rPr lang="en-US" i="1" dirty="0" smtClean="0">
                <a:solidFill>
                  <a:schemeClr val="tx2">
                    <a:lumMod val="50000"/>
                  </a:schemeClr>
                </a:solidFill>
              </a:rPr>
              <a:t>, middle </a:t>
            </a:r>
            <a:r>
              <a:rPr lang="en-US" b="1" i="1" dirty="0" smtClean="0">
                <a:solidFill>
                  <a:schemeClr val="tx2">
                    <a:lumMod val="50000"/>
                  </a:schemeClr>
                </a:solidFill>
              </a:rPr>
              <a:t>managers</a:t>
            </a:r>
            <a:r>
              <a:rPr lang="en-US" i="1" dirty="0" smtClean="0">
                <a:solidFill>
                  <a:schemeClr val="tx2">
                    <a:lumMod val="50000"/>
                  </a:schemeClr>
                </a:solidFill>
              </a:rPr>
              <a:t> and top </a:t>
            </a:r>
            <a:r>
              <a:rPr lang="en-US" b="1" i="1" dirty="0" smtClean="0">
                <a:solidFill>
                  <a:schemeClr val="tx2">
                    <a:lumMod val="50000"/>
                  </a:schemeClr>
                </a:solidFill>
              </a:rPr>
              <a:t>managers</a:t>
            </a:r>
            <a:r>
              <a:rPr lang="en-US" i="1" dirty="0" smtClean="0">
                <a:solidFill>
                  <a:schemeClr val="tx2">
                    <a:lumMod val="50000"/>
                  </a:schemeClr>
                </a:solidFill>
              </a:rPr>
              <a:t>. </a:t>
            </a:r>
            <a:r>
              <a:rPr lang="en-US" b="1" i="1" dirty="0" smtClean="0">
                <a:solidFill>
                  <a:schemeClr val="tx2">
                    <a:lumMod val="50000"/>
                  </a:schemeClr>
                </a:solidFill>
              </a:rPr>
              <a:t>Managers</a:t>
            </a:r>
            <a:r>
              <a:rPr lang="en-US" i="1" dirty="0" smtClean="0">
                <a:solidFill>
                  <a:schemeClr val="tx2">
                    <a:lumMod val="50000"/>
                  </a:schemeClr>
                </a:solidFill>
              </a:rPr>
              <a:t> may use the findings to better understand the internal and external situation of the company. In addition, improved strategy of the company will be based on widely known methods, which will be greatly used by </a:t>
            </a:r>
            <a:r>
              <a:rPr lang="en-US" b="1" i="1" dirty="0" smtClean="0">
                <a:solidFill>
                  <a:schemeClr val="tx2">
                    <a:lumMod val="50000"/>
                  </a:schemeClr>
                </a:solidFill>
              </a:rPr>
              <a:t>managers</a:t>
            </a:r>
            <a:r>
              <a:rPr lang="en-US" i="1" dirty="0" smtClean="0">
                <a:solidFill>
                  <a:schemeClr val="tx2">
                    <a:lumMod val="50000"/>
                  </a:schemeClr>
                </a:solidFill>
              </a:rPr>
              <a:t> in prospects. </a:t>
            </a:r>
            <a:endParaRPr lang="ru-RU" dirty="0" smtClean="0">
              <a:solidFill>
                <a:schemeClr val="tx2">
                  <a:lumMod val="50000"/>
                </a:schemeClr>
              </a:solidFill>
            </a:endParaRPr>
          </a:p>
          <a:p>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Subject Pronouns</a:t>
            </a:r>
            <a:endParaRPr lang="ru-RU" dirty="0"/>
          </a:p>
        </p:txBody>
      </p:sp>
      <p:sp>
        <p:nvSpPr>
          <p:cNvPr id="3" name="Содержимое 2"/>
          <p:cNvSpPr>
            <a:spLocks noGrp="1"/>
          </p:cNvSpPr>
          <p:nvPr>
            <p:ph idx="1"/>
          </p:nvPr>
        </p:nvSpPr>
        <p:spPr>
          <a:xfrm>
            <a:off x="457200" y="1412776"/>
            <a:ext cx="8229600" cy="4713387"/>
          </a:xfrm>
        </p:spPr>
        <p:txBody>
          <a:bodyPr/>
          <a:lstStyle/>
          <a:p>
            <a:r>
              <a:rPr lang="en-US" sz="3000" i="1" dirty="0" smtClean="0">
                <a:solidFill>
                  <a:schemeClr val="tx2">
                    <a:lumMod val="50000"/>
                  </a:schemeClr>
                </a:solidFill>
              </a:rPr>
              <a:t>Furthermore</a:t>
            </a:r>
            <a:r>
              <a:rPr lang="en-US" sz="3000" i="1" dirty="0" smtClean="0">
                <a:solidFill>
                  <a:schemeClr val="tx2">
                    <a:lumMod val="50000"/>
                  </a:schemeClr>
                </a:solidFill>
              </a:rPr>
              <a:t>, this method is the least resource-consuming and </a:t>
            </a:r>
            <a:r>
              <a:rPr lang="en-US" sz="3000" b="1" i="1" dirty="0" smtClean="0">
                <a:solidFill>
                  <a:schemeClr val="tx2">
                    <a:lumMod val="50000"/>
                  </a:schemeClr>
                </a:solidFill>
              </a:rPr>
              <a:t>it </a:t>
            </a:r>
            <a:r>
              <a:rPr lang="en-US" sz="3000" i="1" dirty="0" smtClean="0">
                <a:solidFill>
                  <a:schemeClr val="tx2">
                    <a:lumMod val="50000"/>
                  </a:schemeClr>
                </a:solidFill>
              </a:rPr>
              <a:t>allows to test the hypothesis on a real market, using MVP.  </a:t>
            </a:r>
            <a:endParaRPr lang="ru-RU" sz="3000" dirty="0" smtClean="0">
              <a:solidFill>
                <a:schemeClr val="tx2">
                  <a:lumMod val="50000"/>
                </a:schemeClr>
              </a:solidFill>
            </a:endParaRPr>
          </a:p>
          <a:p>
            <a:pPr>
              <a:buNone/>
            </a:pPr>
            <a:endParaRPr lang="ru-RU" sz="3000" dirty="0" smtClean="0">
              <a:solidFill>
                <a:schemeClr val="tx2">
                  <a:lumMod val="50000"/>
                </a:schemeClr>
              </a:solidFill>
            </a:endParaRPr>
          </a:p>
          <a:p>
            <a:r>
              <a:rPr lang="en-US" sz="3000" i="1" dirty="0" smtClean="0">
                <a:solidFill>
                  <a:schemeClr val="tx2">
                    <a:lumMod val="50000"/>
                  </a:schemeClr>
                </a:solidFill>
              </a:rPr>
              <a:t>The </a:t>
            </a:r>
            <a:r>
              <a:rPr lang="en-US" sz="3000" i="1" dirty="0" smtClean="0">
                <a:solidFill>
                  <a:schemeClr val="tx2">
                    <a:lumMod val="50000"/>
                  </a:schemeClr>
                </a:solidFill>
              </a:rPr>
              <a:t>main advantages of SWOT are that it is simple to conduct and </a:t>
            </a:r>
            <a:r>
              <a:rPr lang="en-US" sz="3000" b="1" i="1" dirty="0" smtClean="0">
                <a:solidFill>
                  <a:schemeClr val="tx2">
                    <a:lumMod val="50000"/>
                  </a:schemeClr>
                </a:solidFill>
              </a:rPr>
              <a:t>it</a:t>
            </a:r>
            <a:r>
              <a:rPr lang="en-US" sz="3000" i="1" dirty="0" smtClean="0">
                <a:solidFill>
                  <a:schemeClr val="tx2">
                    <a:lumMod val="50000"/>
                  </a:schemeClr>
                </a:solidFill>
              </a:rPr>
              <a:t> is not costly for the organization. </a:t>
            </a:r>
            <a:endParaRPr lang="en-US" sz="3000" i="1" dirty="0" smtClean="0">
              <a:solidFill>
                <a:schemeClr val="tx2">
                  <a:lumMod val="50000"/>
                </a:schemeClr>
              </a:solidFill>
            </a:endParaRPr>
          </a:p>
          <a:p>
            <a:pPr>
              <a:buNone/>
            </a:pPr>
            <a:endParaRPr lang="en-US" sz="3000" i="1" dirty="0" smtClean="0">
              <a:solidFill>
                <a:schemeClr val="tx2">
                  <a:lumMod val="50000"/>
                </a:schemeClr>
              </a:solidFill>
            </a:endParaRPr>
          </a:p>
          <a:p>
            <a:r>
              <a:rPr lang="en-US" sz="3000" i="1" dirty="0" smtClean="0">
                <a:solidFill>
                  <a:schemeClr val="tx2">
                    <a:lumMod val="50000"/>
                  </a:schemeClr>
                </a:solidFill>
              </a:rPr>
              <a:t>Methods </a:t>
            </a:r>
            <a:r>
              <a:rPr lang="en-US" sz="3000" i="1" dirty="0" smtClean="0">
                <a:solidFill>
                  <a:schemeClr val="tx2">
                    <a:lumMod val="50000"/>
                  </a:schemeClr>
                </a:solidFill>
              </a:rPr>
              <a:t>are effective only if </a:t>
            </a:r>
            <a:r>
              <a:rPr lang="en-US" sz="3000" b="1" i="1" dirty="0" smtClean="0">
                <a:solidFill>
                  <a:schemeClr val="tx2">
                    <a:lumMod val="50000"/>
                  </a:schemeClr>
                </a:solidFill>
              </a:rPr>
              <a:t>it</a:t>
            </a:r>
            <a:r>
              <a:rPr lang="en-US" sz="3000" i="1" dirty="0" smtClean="0">
                <a:solidFill>
                  <a:schemeClr val="tx2">
                    <a:lumMod val="50000"/>
                  </a:schemeClr>
                </a:solidFill>
              </a:rPr>
              <a:t> brings results in accordance with the goals and objectives.</a:t>
            </a:r>
            <a:endParaRPr lang="ru-RU" sz="3000" dirty="0" smtClean="0">
              <a:solidFill>
                <a:schemeClr val="tx2">
                  <a:lumMod val="50000"/>
                </a:schemeClr>
              </a:solidFill>
            </a:endParaRPr>
          </a:p>
          <a:p>
            <a:endParaRPr lang="ru-RU" dirty="0" smtClean="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74638"/>
            <a:ext cx="7859216" cy="1143000"/>
          </a:xfrm>
        </p:spPr>
        <p:txBody>
          <a:bodyPr/>
          <a:lstStyle/>
          <a:p>
            <a:r>
              <a:rPr lang="en-US" dirty="0" smtClean="0">
                <a:solidFill>
                  <a:schemeClr val="bg1"/>
                </a:solidFill>
              </a:rPr>
              <a:t>Results: </a:t>
            </a:r>
            <a:r>
              <a:rPr lang="en-US" dirty="0" smtClean="0">
                <a:solidFill>
                  <a:schemeClr val="bg1"/>
                </a:solidFill>
              </a:rPr>
              <a:t>Possessive Adjectives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74638"/>
            <a:ext cx="7859216" cy="1143000"/>
          </a:xfrm>
        </p:spPr>
        <p:txBody>
          <a:bodyPr/>
          <a:lstStyle/>
          <a:p>
            <a:r>
              <a:rPr lang="en-US" dirty="0" smtClean="0">
                <a:solidFill>
                  <a:schemeClr val="bg1"/>
                </a:solidFill>
              </a:rPr>
              <a:t>Results: Possessive Adjectives</a:t>
            </a:r>
            <a:endParaRPr lang="ru-RU" dirty="0"/>
          </a:p>
        </p:txBody>
      </p:sp>
      <p:sp>
        <p:nvSpPr>
          <p:cNvPr id="3" name="Содержимое 2"/>
          <p:cNvSpPr>
            <a:spLocks noGrp="1"/>
          </p:cNvSpPr>
          <p:nvPr>
            <p:ph idx="1"/>
          </p:nvPr>
        </p:nvSpPr>
        <p:spPr/>
        <p:txBody>
          <a:bodyPr/>
          <a:lstStyle/>
          <a:p>
            <a:r>
              <a:rPr lang="en-US" sz="3000" i="1" dirty="0" smtClean="0">
                <a:solidFill>
                  <a:schemeClr val="tx2">
                    <a:lumMod val="50000"/>
                  </a:schemeClr>
                </a:solidFill>
              </a:rPr>
              <a:t>The main idea in the third sub-group of corporate citizenship is that corporations can take </a:t>
            </a:r>
            <a:r>
              <a:rPr lang="en-US" sz="3000" b="1" i="1" dirty="0" smtClean="0">
                <a:solidFill>
                  <a:schemeClr val="tx2">
                    <a:lumMod val="50000"/>
                  </a:schemeClr>
                </a:solidFill>
              </a:rPr>
              <a:t>its</a:t>
            </a:r>
            <a:r>
              <a:rPr lang="en-US" sz="3000" i="1" dirty="0" smtClean="0">
                <a:solidFill>
                  <a:schemeClr val="tx2">
                    <a:lumMod val="50000"/>
                  </a:schemeClr>
                </a:solidFill>
              </a:rPr>
              <a:t> rightful place in society, next to other “citizens”</a:t>
            </a:r>
            <a:endParaRPr lang="ru-RU" sz="3000" dirty="0" smtClean="0">
              <a:solidFill>
                <a:schemeClr val="tx2">
                  <a:lumMod val="50000"/>
                </a:schemeClr>
              </a:solidFill>
            </a:endParaRPr>
          </a:p>
          <a:p>
            <a:r>
              <a:rPr lang="en-US" sz="3000" i="1" dirty="0" smtClean="0">
                <a:solidFill>
                  <a:schemeClr val="tx2">
                    <a:lumMod val="50000"/>
                  </a:schemeClr>
                </a:solidFill>
              </a:rPr>
              <a:t>The method of coaching is based on the communicative cooperation in building partnerships between the coach and </a:t>
            </a:r>
            <a:r>
              <a:rPr lang="en-US" sz="3000" b="1" i="1" dirty="0" smtClean="0">
                <a:solidFill>
                  <a:schemeClr val="tx2">
                    <a:lumMod val="50000"/>
                  </a:schemeClr>
                </a:solidFill>
              </a:rPr>
              <a:t>his</a:t>
            </a:r>
            <a:r>
              <a:rPr lang="en-US" sz="3000" i="1" dirty="0" smtClean="0">
                <a:solidFill>
                  <a:schemeClr val="tx2">
                    <a:lumMod val="50000"/>
                  </a:schemeClr>
                </a:solidFill>
              </a:rPr>
              <a:t> client.</a:t>
            </a:r>
            <a:endParaRPr lang="ru-RU" sz="3000" dirty="0" smtClean="0">
              <a:solidFill>
                <a:schemeClr val="tx2">
                  <a:lumMod val="50000"/>
                </a:schemeClr>
              </a:solidFill>
            </a:endParaRPr>
          </a:p>
          <a:p>
            <a:r>
              <a:rPr lang="en-US" sz="3000" i="1" dirty="0" smtClean="0">
                <a:solidFill>
                  <a:schemeClr val="tx2">
                    <a:lumMod val="50000"/>
                  </a:schemeClr>
                </a:solidFill>
              </a:rPr>
              <a:t>The owner of business conducts market analysis when he communicates with </a:t>
            </a:r>
            <a:r>
              <a:rPr lang="en-US" sz="3000" b="1" i="1" dirty="0" smtClean="0">
                <a:solidFill>
                  <a:schemeClr val="tx2">
                    <a:lumMod val="50000"/>
                  </a:schemeClr>
                </a:solidFill>
              </a:rPr>
              <a:t>his</a:t>
            </a:r>
            <a:r>
              <a:rPr lang="en-US" sz="3000" i="1" dirty="0" smtClean="0">
                <a:solidFill>
                  <a:schemeClr val="tx2">
                    <a:lumMod val="50000"/>
                  </a:schemeClr>
                </a:solidFill>
              </a:rPr>
              <a:t> customers about business or checks the prices of </a:t>
            </a:r>
            <a:r>
              <a:rPr lang="en-US" sz="3000" b="1" i="1" dirty="0" smtClean="0">
                <a:solidFill>
                  <a:schemeClr val="tx2">
                    <a:lumMod val="50000"/>
                  </a:schemeClr>
                </a:solidFill>
              </a:rPr>
              <a:t>his</a:t>
            </a:r>
            <a:r>
              <a:rPr lang="en-US" sz="3000" i="1" dirty="0" smtClean="0">
                <a:solidFill>
                  <a:schemeClr val="tx2">
                    <a:lumMod val="50000"/>
                  </a:schemeClr>
                </a:solidFill>
              </a:rPr>
              <a:t> competitors.</a:t>
            </a:r>
            <a:endParaRPr lang="ru-RU" sz="3000"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Object </a:t>
            </a:r>
            <a:r>
              <a:rPr lang="en-US" dirty="0" smtClean="0">
                <a:solidFill>
                  <a:schemeClr val="bg1"/>
                </a:solidFill>
              </a:rPr>
              <a:t>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Hypothesis</a:t>
            </a:r>
            <a:endParaRPr lang="ru-RU" dirty="0">
              <a:solidFill>
                <a:schemeClr val="bg1"/>
              </a:solidFill>
            </a:endParaRPr>
          </a:p>
        </p:txBody>
      </p:sp>
      <p:sp>
        <p:nvSpPr>
          <p:cNvPr id="3" name="Содержимое 2"/>
          <p:cNvSpPr>
            <a:spLocks noGrp="1"/>
          </p:cNvSpPr>
          <p:nvPr>
            <p:ph idx="1"/>
          </p:nvPr>
        </p:nvSpPr>
        <p:spPr>
          <a:xfrm>
            <a:off x="457200" y="1340768"/>
            <a:ext cx="8229600" cy="4785395"/>
          </a:xfrm>
        </p:spPr>
        <p:txBody>
          <a:bodyPr/>
          <a:lstStyle/>
          <a:p>
            <a:pPr algn="just"/>
            <a:endParaRPr lang="en-US" sz="4800" i="1" dirty="0" smtClean="0">
              <a:solidFill>
                <a:schemeClr val="tx2">
                  <a:lumMod val="50000"/>
                </a:schemeClr>
              </a:solidFill>
            </a:endParaRPr>
          </a:p>
          <a:p>
            <a:pPr algn="just">
              <a:buNone/>
            </a:pPr>
            <a:r>
              <a:rPr lang="en-US" sz="4800" dirty="0" smtClean="0">
                <a:solidFill>
                  <a:schemeClr val="tx2">
                    <a:lumMod val="50000"/>
                  </a:schemeClr>
                </a:solidFill>
              </a:rPr>
              <a:t>   Learners use linkers and anaphora less frequently than professional authors do. </a:t>
            </a:r>
            <a:endParaRPr lang="en-US" sz="4800" dirty="0" smtClean="0">
              <a:solidFill>
                <a:schemeClr val="tx2">
                  <a:lumMod val="50000"/>
                </a:schemeClr>
              </a:solidFill>
            </a:endParaRPr>
          </a:p>
          <a:p>
            <a:pPr algn="just"/>
            <a:endParaRPr lang="en-US" sz="4800" dirty="0" smtClean="0">
              <a:solidFill>
                <a:schemeClr val="tx2">
                  <a:lumMod val="50000"/>
                </a:schemeClr>
              </a:solidFill>
            </a:endParaRPr>
          </a:p>
          <a:p>
            <a:pPr algn="r">
              <a:buNone/>
            </a:pPr>
            <a:endParaRPr lang="en-US" dirty="0" smtClean="0">
              <a:solidFill>
                <a:schemeClr val="tx2">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Object Pronouns</a:t>
            </a:r>
            <a:endParaRPr lang="ru-RU" dirty="0"/>
          </a:p>
        </p:txBody>
      </p:sp>
      <p:sp>
        <p:nvSpPr>
          <p:cNvPr id="3" name="Содержимое 2"/>
          <p:cNvSpPr>
            <a:spLocks noGrp="1"/>
          </p:cNvSpPr>
          <p:nvPr>
            <p:ph idx="1"/>
          </p:nvPr>
        </p:nvSpPr>
        <p:spPr/>
        <p:txBody>
          <a:bodyPr/>
          <a:lstStyle/>
          <a:p>
            <a:r>
              <a:rPr lang="en-US" i="1" dirty="0" smtClean="0">
                <a:solidFill>
                  <a:schemeClr val="tx2">
                    <a:lumMod val="50000"/>
                  </a:schemeClr>
                </a:solidFill>
              </a:rPr>
              <a:t>To obtain more specific information on each point I will select criteria and make a comparison of results according to </a:t>
            </a:r>
            <a:r>
              <a:rPr lang="en-US" b="1" i="1" dirty="0" smtClean="0">
                <a:solidFill>
                  <a:schemeClr val="tx2">
                    <a:lumMod val="50000"/>
                  </a:schemeClr>
                </a:solidFill>
              </a:rPr>
              <a:t>it</a:t>
            </a:r>
            <a:r>
              <a:rPr lang="en-US" i="1" dirty="0" smtClean="0">
                <a:solidFill>
                  <a:schemeClr val="tx2">
                    <a:lumMod val="50000"/>
                  </a:schemeClr>
                </a:solidFill>
              </a:rPr>
              <a:t>.</a:t>
            </a:r>
            <a:endParaRPr lang="ru-RU" dirty="0" smtClean="0">
              <a:solidFill>
                <a:schemeClr val="tx2">
                  <a:lumMod val="50000"/>
                </a:schemeClr>
              </a:solidFill>
            </a:endParaRPr>
          </a:p>
          <a:p>
            <a:pPr>
              <a:buNone/>
            </a:pPr>
            <a:endParaRPr lang="ru-RU" dirty="0" smtClean="0">
              <a:solidFill>
                <a:schemeClr val="tx2">
                  <a:lumMod val="50000"/>
                </a:schemeClr>
              </a:solidFill>
            </a:endParaRPr>
          </a:p>
          <a:p>
            <a:r>
              <a:rPr lang="en-US" i="1" dirty="0" smtClean="0">
                <a:solidFill>
                  <a:schemeClr val="tx2">
                    <a:lumMod val="50000"/>
                  </a:schemeClr>
                </a:solidFill>
              </a:rPr>
              <a:t>The </a:t>
            </a:r>
            <a:r>
              <a:rPr lang="en-US" i="1" dirty="0" smtClean="0">
                <a:solidFill>
                  <a:schemeClr val="tx2">
                    <a:lumMod val="50000"/>
                  </a:schemeClr>
                </a:solidFill>
              </a:rPr>
              <a:t>coach reflects the client’s actions and helps to transform </a:t>
            </a:r>
            <a:r>
              <a:rPr lang="en-US" b="1" i="1" dirty="0" smtClean="0">
                <a:solidFill>
                  <a:schemeClr val="tx2">
                    <a:lumMod val="50000"/>
                  </a:schemeClr>
                </a:solidFill>
              </a:rPr>
              <a:t>it</a:t>
            </a:r>
            <a:r>
              <a:rPr lang="en-US" i="1" dirty="0" smtClean="0">
                <a:solidFill>
                  <a:schemeClr val="tx2">
                    <a:lumMod val="50000"/>
                  </a:schemeClr>
                </a:solidFill>
              </a:rPr>
              <a:t> into autonomous abilities (functions).</a:t>
            </a: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Reflexive </a:t>
            </a:r>
            <a:r>
              <a:rPr lang="en-US" dirty="0" smtClean="0">
                <a:solidFill>
                  <a:schemeClr val="bg1"/>
                </a:solidFill>
              </a:rPr>
              <a:t>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Reflexive Pronouns</a:t>
            </a:r>
            <a:endParaRPr lang="ru-RU" dirty="0"/>
          </a:p>
        </p:txBody>
      </p:sp>
      <p:sp>
        <p:nvSpPr>
          <p:cNvPr id="3" name="Содержимое 2"/>
          <p:cNvSpPr>
            <a:spLocks noGrp="1"/>
          </p:cNvSpPr>
          <p:nvPr>
            <p:ph idx="1"/>
          </p:nvPr>
        </p:nvSpPr>
        <p:spPr/>
        <p:txBody>
          <a:bodyPr/>
          <a:lstStyle/>
          <a:p>
            <a:r>
              <a:rPr lang="en-US" i="1" dirty="0" smtClean="0">
                <a:solidFill>
                  <a:schemeClr val="tx2">
                    <a:lumMod val="50000"/>
                  </a:schemeClr>
                </a:solidFill>
              </a:rPr>
              <a:t>Therefore, the manager not only </a:t>
            </a:r>
            <a:r>
              <a:rPr lang="en-US" b="1" i="1" dirty="0" smtClean="0">
                <a:solidFill>
                  <a:schemeClr val="tx2">
                    <a:lumMod val="50000"/>
                  </a:schemeClr>
                </a:solidFill>
              </a:rPr>
              <a:t>itself</a:t>
            </a:r>
            <a:r>
              <a:rPr lang="en-US" i="1" dirty="0" smtClean="0">
                <a:solidFill>
                  <a:schemeClr val="tx2">
                    <a:lumMod val="50000"/>
                  </a:schemeClr>
                </a:solidFill>
              </a:rPr>
              <a:t> has to adhere to ethical standards, but also has to provide their observance in the organization in general.</a:t>
            </a:r>
            <a:endParaRPr lang="ru-RU" dirty="0" smtClean="0">
              <a:solidFill>
                <a:schemeClr val="tx2">
                  <a:lumMod val="50000"/>
                </a:schemeClr>
              </a:solidFill>
            </a:endParaRPr>
          </a:p>
          <a:p>
            <a:pPr>
              <a:buNone/>
            </a:pPr>
            <a:r>
              <a:rPr lang="en-US" i="1" dirty="0" smtClean="0">
                <a:solidFill>
                  <a:schemeClr val="tx2">
                    <a:lumMod val="50000"/>
                  </a:schemeClr>
                </a:solidFill>
              </a:rPr>
              <a:t> </a:t>
            </a:r>
            <a:endParaRPr lang="ru-RU" dirty="0" smtClean="0">
              <a:solidFill>
                <a:schemeClr val="tx2">
                  <a:lumMod val="50000"/>
                </a:schemeClr>
              </a:solidFill>
            </a:endParaRPr>
          </a:p>
          <a:p>
            <a:r>
              <a:rPr lang="en-US" i="1" dirty="0" smtClean="0">
                <a:solidFill>
                  <a:schemeClr val="tx2">
                    <a:lumMod val="50000"/>
                  </a:schemeClr>
                </a:solidFill>
              </a:rPr>
              <a:t>The </a:t>
            </a:r>
            <a:r>
              <a:rPr lang="en-US" i="1" dirty="0" smtClean="0">
                <a:solidFill>
                  <a:schemeClr val="tx2">
                    <a:lumMod val="50000"/>
                  </a:schemeClr>
                </a:solidFill>
              </a:rPr>
              <a:t>concept consists of nine building blocks representing the company’s performance and the value it adds to </a:t>
            </a:r>
            <a:r>
              <a:rPr lang="en-US" b="1" i="1" dirty="0" smtClean="0">
                <a:solidFill>
                  <a:schemeClr val="tx2">
                    <a:lumMod val="50000"/>
                  </a:schemeClr>
                </a:solidFill>
              </a:rPr>
              <a:t>itself</a:t>
            </a:r>
            <a:r>
              <a:rPr lang="en-US" i="1" dirty="0" smtClean="0">
                <a:solidFill>
                  <a:schemeClr val="tx2">
                    <a:lumMod val="50000"/>
                  </a:schemeClr>
                </a:solidFill>
              </a:rPr>
              <a:t>.</a:t>
            </a: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74638"/>
            <a:ext cx="7776864" cy="1143000"/>
          </a:xfrm>
        </p:spPr>
        <p:txBody>
          <a:bodyPr/>
          <a:lstStyle/>
          <a:p>
            <a:r>
              <a:rPr lang="en-US" dirty="0" smtClean="0">
                <a:solidFill>
                  <a:schemeClr val="bg1"/>
                </a:solidFill>
              </a:rPr>
              <a:t>Results: </a:t>
            </a:r>
            <a:r>
              <a:rPr lang="en-US" dirty="0" smtClean="0">
                <a:solidFill>
                  <a:schemeClr val="bg1"/>
                </a:solidFill>
              </a:rPr>
              <a:t>Demonstrative </a:t>
            </a:r>
            <a:r>
              <a:rPr lang="en-US" dirty="0" smtClean="0">
                <a:solidFill>
                  <a:schemeClr val="bg1"/>
                </a:solidFill>
              </a:rPr>
              <a:t>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74638"/>
            <a:ext cx="8172400" cy="1143000"/>
          </a:xfrm>
        </p:spPr>
        <p:txBody>
          <a:bodyPr/>
          <a:lstStyle/>
          <a:p>
            <a:r>
              <a:rPr lang="en-US" dirty="0" smtClean="0">
                <a:solidFill>
                  <a:schemeClr val="bg1"/>
                </a:solidFill>
              </a:rPr>
              <a:t>Results: Demonstrative Pronouns</a:t>
            </a:r>
            <a:endParaRPr lang="ru-RU" dirty="0"/>
          </a:p>
        </p:txBody>
      </p:sp>
      <p:sp>
        <p:nvSpPr>
          <p:cNvPr id="3" name="Содержимое 2"/>
          <p:cNvSpPr>
            <a:spLocks noGrp="1"/>
          </p:cNvSpPr>
          <p:nvPr>
            <p:ph idx="1"/>
          </p:nvPr>
        </p:nvSpPr>
        <p:spPr>
          <a:xfrm>
            <a:off x="457200" y="1340768"/>
            <a:ext cx="8229600" cy="4785395"/>
          </a:xfrm>
        </p:spPr>
        <p:txBody>
          <a:bodyPr/>
          <a:lstStyle/>
          <a:p>
            <a:r>
              <a:rPr lang="en-US" sz="2800" i="1" dirty="0" smtClean="0">
                <a:solidFill>
                  <a:schemeClr val="tx2">
                    <a:lumMod val="50000"/>
                  </a:schemeClr>
                </a:solidFill>
              </a:rPr>
              <a:t>However, </a:t>
            </a:r>
            <a:r>
              <a:rPr lang="en-US" sz="2800" b="1" i="1" dirty="0" smtClean="0">
                <a:solidFill>
                  <a:schemeClr val="tx2">
                    <a:lumMod val="50000"/>
                  </a:schemeClr>
                </a:solidFill>
              </a:rPr>
              <a:t>this</a:t>
            </a:r>
            <a:r>
              <a:rPr lang="en-US" sz="2800" i="1" dirty="0" smtClean="0">
                <a:solidFill>
                  <a:schemeClr val="tx2">
                    <a:lumMod val="50000"/>
                  </a:schemeClr>
                </a:solidFill>
              </a:rPr>
              <a:t> paper supposes the use of customer development methodology for several reasons. Firstly, </a:t>
            </a:r>
            <a:r>
              <a:rPr lang="en-US" sz="2800" b="1" i="1" dirty="0" smtClean="0">
                <a:solidFill>
                  <a:schemeClr val="tx2">
                    <a:lumMod val="50000"/>
                  </a:schemeClr>
                </a:solidFill>
              </a:rPr>
              <a:t>this</a:t>
            </a:r>
            <a:r>
              <a:rPr lang="en-US" sz="2800" i="1" dirty="0" smtClean="0">
                <a:solidFill>
                  <a:schemeClr val="tx2">
                    <a:lumMod val="50000"/>
                  </a:schemeClr>
                </a:solidFill>
              </a:rPr>
              <a:t> method was adapted to IT-projects, for example, </a:t>
            </a:r>
            <a:r>
              <a:rPr lang="en-US" sz="2800" b="1" i="1" dirty="0" smtClean="0">
                <a:solidFill>
                  <a:schemeClr val="tx2">
                    <a:lumMod val="50000"/>
                  </a:schemeClr>
                </a:solidFill>
              </a:rPr>
              <a:t>this</a:t>
            </a:r>
            <a:r>
              <a:rPr lang="en-US" sz="2800" i="1" dirty="0" smtClean="0">
                <a:solidFill>
                  <a:schemeClr val="tx2">
                    <a:lumMod val="50000"/>
                  </a:schemeClr>
                </a:solidFill>
              </a:rPr>
              <a:t> technique involves the use of the approach of agile software development. Furthermore, </a:t>
            </a:r>
            <a:r>
              <a:rPr lang="en-US" sz="2800" b="1" i="1" dirty="0" smtClean="0">
                <a:solidFill>
                  <a:schemeClr val="tx2">
                    <a:lumMod val="50000"/>
                  </a:schemeClr>
                </a:solidFill>
              </a:rPr>
              <a:t>this</a:t>
            </a:r>
            <a:r>
              <a:rPr lang="en-US" sz="2800" i="1" dirty="0" smtClean="0">
                <a:solidFill>
                  <a:schemeClr val="tx2">
                    <a:lumMod val="50000"/>
                  </a:schemeClr>
                </a:solidFill>
              </a:rPr>
              <a:t> method is the least resource-consuming and it allows to test the hypothesis on a real market, using MVP. Finally, </a:t>
            </a:r>
            <a:r>
              <a:rPr lang="en-US" sz="2800" b="1" i="1" dirty="0" smtClean="0">
                <a:solidFill>
                  <a:schemeClr val="tx2">
                    <a:lumMod val="50000"/>
                  </a:schemeClr>
                </a:solidFill>
              </a:rPr>
              <a:t>this</a:t>
            </a:r>
            <a:r>
              <a:rPr lang="en-US" sz="2800" i="1" dirty="0" smtClean="0">
                <a:solidFill>
                  <a:schemeClr val="tx2">
                    <a:lumMod val="50000"/>
                  </a:schemeClr>
                </a:solidFill>
              </a:rPr>
              <a:t> technique was actually applied in practice in the majority of successful start-ups that participated in start-up accelerator of Russian Internet Initiatives Development Fund.</a:t>
            </a:r>
            <a:endParaRPr lang="ru-RU" sz="2800" dirty="0" smtClean="0">
              <a:solidFill>
                <a:schemeClr val="tx2">
                  <a:lumMod val="50000"/>
                </a:schemeClr>
              </a:solidFill>
            </a:endParaRPr>
          </a:p>
          <a:p>
            <a:pPr>
              <a:buNone/>
            </a:pP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74638"/>
            <a:ext cx="8172400" cy="1143000"/>
          </a:xfrm>
        </p:spPr>
        <p:txBody>
          <a:bodyPr/>
          <a:lstStyle/>
          <a:p>
            <a:r>
              <a:rPr lang="en-US" dirty="0" smtClean="0">
                <a:solidFill>
                  <a:schemeClr val="bg1"/>
                </a:solidFill>
              </a:rPr>
              <a:t>Results: Demonstrative Pronouns</a:t>
            </a:r>
            <a:endParaRPr lang="ru-RU" dirty="0"/>
          </a:p>
        </p:txBody>
      </p:sp>
      <p:sp>
        <p:nvSpPr>
          <p:cNvPr id="3" name="Содержимое 2"/>
          <p:cNvSpPr>
            <a:spLocks noGrp="1"/>
          </p:cNvSpPr>
          <p:nvPr>
            <p:ph idx="1"/>
          </p:nvPr>
        </p:nvSpPr>
        <p:spPr/>
        <p:txBody>
          <a:bodyPr/>
          <a:lstStyle/>
          <a:p>
            <a:r>
              <a:rPr lang="en-US" i="1" dirty="0" smtClean="0">
                <a:solidFill>
                  <a:schemeClr val="tx2">
                    <a:lumMod val="50000"/>
                  </a:schemeClr>
                </a:solidFill>
              </a:rPr>
              <a:t>The interview questionnaire will be developed on the basis of the reviewed literature, and it will help in gathering all the relevant data from </a:t>
            </a:r>
            <a:r>
              <a:rPr lang="en-US" b="1" i="1" dirty="0" smtClean="0">
                <a:solidFill>
                  <a:schemeClr val="tx2">
                    <a:lumMod val="50000"/>
                  </a:schemeClr>
                </a:solidFill>
              </a:rPr>
              <a:t>this</a:t>
            </a:r>
            <a:r>
              <a:rPr lang="en-US" i="1" dirty="0" smtClean="0">
                <a:solidFill>
                  <a:schemeClr val="tx2">
                    <a:lumMod val="50000"/>
                  </a:schemeClr>
                </a:solidFill>
              </a:rPr>
              <a:t> major informants.</a:t>
            </a:r>
            <a:endParaRPr lang="ru-RU" dirty="0" smtClean="0">
              <a:solidFill>
                <a:schemeClr val="tx2">
                  <a:lumMod val="50000"/>
                </a:schemeClr>
              </a:solidFill>
            </a:endParaRPr>
          </a:p>
          <a:p>
            <a:pPr>
              <a:buNone/>
            </a:pPr>
            <a:r>
              <a:rPr lang="en-US" b="1" i="1" dirty="0" smtClean="0">
                <a:solidFill>
                  <a:schemeClr val="tx2">
                    <a:lumMod val="50000"/>
                  </a:schemeClr>
                </a:solidFill>
              </a:rPr>
              <a:t> </a:t>
            </a:r>
            <a:endParaRPr lang="ru-RU" dirty="0" smtClean="0">
              <a:solidFill>
                <a:schemeClr val="tx2">
                  <a:lumMod val="50000"/>
                </a:schemeClr>
              </a:solidFill>
            </a:endParaRPr>
          </a:p>
          <a:p>
            <a:r>
              <a:rPr lang="en-US" b="1" i="1" dirty="0" smtClean="0">
                <a:solidFill>
                  <a:schemeClr val="tx2">
                    <a:lumMod val="50000"/>
                  </a:schemeClr>
                </a:solidFill>
              </a:rPr>
              <a:t>This</a:t>
            </a:r>
            <a:r>
              <a:rPr lang="en-US" i="1" dirty="0" smtClean="0">
                <a:solidFill>
                  <a:schemeClr val="tx2">
                    <a:lumMod val="50000"/>
                  </a:schemeClr>
                </a:solidFill>
              </a:rPr>
              <a:t> </a:t>
            </a:r>
            <a:r>
              <a:rPr lang="en-US" i="1" dirty="0" smtClean="0">
                <a:solidFill>
                  <a:schemeClr val="tx2">
                    <a:lumMod val="50000"/>
                  </a:schemeClr>
                </a:solidFill>
              </a:rPr>
              <a:t>beliefs and expectations produce norms that powerfully shape the behavior of individuals and groups in the organization</a:t>
            </a: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Indefinite </a:t>
            </a:r>
            <a:r>
              <a:rPr lang="en-US" dirty="0" smtClean="0">
                <a:solidFill>
                  <a:schemeClr val="bg1"/>
                </a:solidFill>
              </a:rPr>
              <a:t>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Indefinite Pronouns</a:t>
            </a:r>
            <a:endParaRPr lang="ru-RU" dirty="0"/>
          </a:p>
        </p:txBody>
      </p:sp>
      <p:sp>
        <p:nvSpPr>
          <p:cNvPr id="3" name="Содержимое 2"/>
          <p:cNvSpPr>
            <a:spLocks noGrp="1"/>
          </p:cNvSpPr>
          <p:nvPr>
            <p:ph idx="1"/>
          </p:nvPr>
        </p:nvSpPr>
        <p:spPr/>
        <p:txBody>
          <a:bodyPr/>
          <a:lstStyle/>
          <a:p>
            <a:r>
              <a:rPr lang="en-US" dirty="0" smtClean="0"/>
              <a:t> </a:t>
            </a:r>
            <a:r>
              <a:rPr lang="en-US" i="1" dirty="0" smtClean="0">
                <a:solidFill>
                  <a:schemeClr val="tx2">
                    <a:lumMod val="50000"/>
                  </a:schemeClr>
                </a:solidFill>
              </a:rPr>
              <a:t>Companies </a:t>
            </a:r>
            <a:r>
              <a:rPr lang="en-US" i="1" dirty="0" smtClean="0">
                <a:solidFill>
                  <a:schemeClr val="tx2">
                    <a:lumMod val="50000"/>
                  </a:schemeClr>
                </a:solidFill>
              </a:rPr>
              <a:t>that appreciate and care about employees, are more likely to attract effective </a:t>
            </a:r>
            <a:r>
              <a:rPr lang="en-US" b="1" i="1" dirty="0" smtClean="0">
                <a:solidFill>
                  <a:schemeClr val="tx2">
                    <a:lumMod val="50000"/>
                  </a:schemeClr>
                </a:solidFill>
              </a:rPr>
              <a:t>employees</a:t>
            </a:r>
            <a:r>
              <a:rPr lang="en-US" i="1" dirty="0" smtClean="0">
                <a:solidFill>
                  <a:schemeClr val="tx2">
                    <a:lumMod val="50000"/>
                  </a:schemeClr>
                </a:solidFill>
              </a:rPr>
              <a:t>.</a:t>
            </a:r>
            <a:endParaRPr lang="ru-RU" dirty="0" smtClean="0">
              <a:solidFill>
                <a:schemeClr val="tx2">
                  <a:lumMod val="50000"/>
                </a:schemeClr>
              </a:solidFill>
            </a:endParaRPr>
          </a:p>
          <a:p>
            <a:endParaRPr lang="ru-RU" dirty="0" smtClean="0">
              <a:solidFill>
                <a:schemeClr val="tx2">
                  <a:lumMod val="50000"/>
                </a:schemeClr>
              </a:solidFill>
            </a:endParaRPr>
          </a:p>
          <a:p>
            <a:r>
              <a:rPr lang="en-US" i="1" dirty="0" smtClean="0">
                <a:solidFill>
                  <a:schemeClr val="tx2">
                    <a:lumMod val="50000"/>
                  </a:schemeClr>
                </a:solidFill>
              </a:rPr>
              <a:t>The </a:t>
            </a:r>
            <a:r>
              <a:rPr lang="en-US" i="1" dirty="0" smtClean="0">
                <a:solidFill>
                  <a:schemeClr val="tx2">
                    <a:lumMod val="50000"/>
                  </a:schemeClr>
                </a:solidFill>
              </a:rPr>
              <a:t>first group of theories consists of utilitarian </a:t>
            </a:r>
            <a:r>
              <a:rPr lang="en-US" b="1" i="1" dirty="0" smtClean="0">
                <a:solidFill>
                  <a:schemeClr val="tx2">
                    <a:lumMod val="50000"/>
                  </a:schemeClr>
                </a:solidFill>
              </a:rPr>
              <a:t>theories</a:t>
            </a:r>
            <a:r>
              <a:rPr lang="en-US" i="1" dirty="0" smtClean="0">
                <a:solidFill>
                  <a:schemeClr val="tx2">
                    <a:lumMod val="50000"/>
                  </a:schemeClr>
                </a:solidFill>
              </a:rPr>
              <a:t>.</a:t>
            </a:r>
            <a:endParaRPr lang="ru-RU" dirty="0" smtClean="0">
              <a:solidFill>
                <a:schemeClr val="tx2">
                  <a:lumMod val="50000"/>
                </a:schemeClr>
              </a:solidFill>
            </a:endParaRPr>
          </a:p>
          <a:p>
            <a:pPr>
              <a:buNone/>
            </a:pPr>
            <a:r>
              <a:rPr lang="en-US" dirty="0" smtClean="0">
                <a:solidFill>
                  <a:schemeClr val="tx2">
                    <a:lumMod val="50000"/>
                  </a:schemeClr>
                </a:solidFill>
              </a:rPr>
              <a:t> </a:t>
            </a: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a:t>
            </a:r>
            <a:r>
              <a:rPr lang="en-US" dirty="0" smtClean="0">
                <a:solidFill>
                  <a:schemeClr val="bg1"/>
                </a:solidFill>
              </a:rPr>
              <a:t>Relative </a:t>
            </a:r>
            <a:r>
              <a:rPr lang="en-US" dirty="0" smtClean="0">
                <a:solidFill>
                  <a:schemeClr val="bg1"/>
                </a:solidFill>
              </a:rPr>
              <a:t>Pronouns</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Relative Pronouns</a:t>
            </a:r>
            <a:endParaRPr lang="ru-RU" dirty="0"/>
          </a:p>
        </p:txBody>
      </p:sp>
      <p:sp>
        <p:nvSpPr>
          <p:cNvPr id="3" name="Содержимое 2"/>
          <p:cNvSpPr>
            <a:spLocks noGrp="1"/>
          </p:cNvSpPr>
          <p:nvPr>
            <p:ph idx="1"/>
          </p:nvPr>
        </p:nvSpPr>
        <p:spPr/>
        <p:txBody>
          <a:bodyPr/>
          <a:lstStyle/>
          <a:p>
            <a:r>
              <a:rPr lang="en-US" i="1" dirty="0" smtClean="0">
                <a:solidFill>
                  <a:schemeClr val="tx2">
                    <a:lumMod val="50000"/>
                  </a:schemeClr>
                </a:solidFill>
              </a:rPr>
              <a:t>External marketing of the employer brand is the second step that is needed to attract potential employees,</a:t>
            </a:r>
            <a:r>
              <a:rPr lang="en-US" b="1" i="1" dirty="0" smtClean="0">
                <a:solidFill>
                  <a:schemeClr val="tx2">
                    <a:lumMod val="50000"/>
                  </a:schemeClr>
                </a:solidFill>
              </a:rPr>
              <a:t> which</a:t>
            </a:r>
            <a:r>
              <a:rPr lang="en-US" i="1" dirty="0" smtClean="0">
                <a:solidFill>
                  <a:schemeClr val="tx2">
                    <a:lumMod val="50000"/>
                  </a:schemeClr>
                </a:solidFill>
              </a:rPr>
              <a:t> may become loyal employees in the future.</a:t>
            </a:r>
            <a:endParaRPr lang="ru-RU" dirty="0" smtClean="0">
              <a:solidFill>
                <a:schemeClr val="tx2">
                  <a:lumMod val="50000"/>
                </a:schemeClr>
              </a:solidFill>
            </a:endParaRPr>
          </a:p>
          <a:p>
            <a:r>
              <a:rPr lang="en-US" i="1" dirty="0" smtClean="0">
                <a:solidFill>
                  <a:schemeClr val="tx2">
                    <a:lumMod val="50000"/>
                  </a:schemeClr>
                </a:solidFill>
              </a:rPr>
              <a:t>It is important to note, that some scholars, </a:t>
            </a:r>
            <a:r>
              <a:rPr lang="en-US" b="1" i="1" dirty="0" smtClean="0">
                <a:solidFill>
                  <a:schemeClr val="tx2">
                    <a:lumMod val="50000"/>
                  </a:schemeClr>
                </a:solidFill>
              </a:rPr>
              <a:t>which</a:t>
            </a:r>
            <a:r>
              <a:rPr lang="en-US" i="1" dirty="0" smtClean="0">
                <a:solidFill>
                  <a:schemeClr val="tx2">
                    <a:lumMod val="50000"/>
                  </a:schemeClr>
                </a:solidFill>
              </a:rPr>
              <a:t> investigations could be included at the present subgroup, consider employee displacement as a conception similar to the category of mass dismissals.</a:t>
            </a: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Plan</a:t>
            </a:r>
            <a:endParaRPr lang="ru-RU" dirty="0">
              <a:solidFill>
                <a:schemeClr val="bg1"/>
              </a:solidFill>
            </a:endParaRPr>
          </a:p>
        </p:txBody>
      </p:sp>
      <p:sp>
        <p:nvSpPr>
          <p:cNvPr id="3" name="Содержимое 2"/>
          <p:cNvSpPr>
            <a:spLocks noGrp="1"/>
          </p:cNvSpPr>
          <p:nvPr>
            <p:ph idx="1"/>
          </p:nvPr>
        </p:nvSpPr>
        <p:spPr/>
        <p:txBody>
          <a:bodyPr/>
          <a:lstStyle/>
          <a:p>
            <a:endParaRPr lang="en-US" sz="4000" dirty="0" smtClean="0"/>
          </a:p>
          <a:p>
            <a:r>
              <a:rPr lang="en-US" sz="4000" dirty="0" smtClean="0">
                <a:solidFill>
                  <a:schemeClr val="tx2">
                    <a:lumMod val="50000"/>
                  </a:schemeClr>
                </a:solidFill>
              </a:rPr>
              <a:t>Literature Review</a:t>
            </a:r>
          </a:p>
          <a:p>
            <a:r>
              <a:rPr lang="en-US" sz="4000" dirty="0" smtClean="0">
                <a:solidFill>
                  <a:schemeClr val="tx2">
                    <a:lumMod val="50000"/>
                  </a:schemeClr>
                </a:solidFill>
              </a:rPr>
              <a:t>Data &amp; Methods</a:t>
            </a:r>
          </a:p>
          <a:p>
            <a:r>
              <a:rPr lang="en-US" sz="4000" dirty="0" smtClean="0">
                <a:solidFill>
                  <a:schemeClr val="tx2">
                    <a:lumMod val="50000"/>
                  </a:schemeClr>
                </a:solidFill>
              </a:rPr>
              <a:t>Results</a:t>
            </a:r>
          </a:p>
          <a:p>
            <a:r>
              <a:rPr lang="en-US" sz="4000" dirty="0" smtClean="0">
                <a:solidFill>
                  <a:schemeClr val="tx2">
                    <a:lumMod val="50000"/>
                  </a:schemeClr>
                </a:solidFill>
              </a:rPr>
              <a:t>Conclusion</a:t>
            </a:r>
            <a:endParaRPr lang="ru-RU" sz="40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Conclusions</a:t>
            </a:r>
            <a:endParaRPr lang="ru-RU" dirty="0"/>
          </a:p>
        </p:txBody>
      </p:sp>
      <p:sp>
        <p:nvSpPr>
          <p:cNvPr id="3" name="Содержимое 2"/>
          <p:cNvSpPr>
            <a:spLocks noGrp="1"/>
          </p:cNvSpPr>
          <p:nvPr>
            <p:ph idx="1"/>
          </p:nvPr>
        </p:nvSpPr>
        <p:spPr/>
        <p:txBody>
          <a:bodyPr/>
          <a:lstStyle/>
          <a:p>
            <a:r>
              <a:rPr lang="en-US" dirty="0" smtClean="0">
                <a:solidFill>
                  <a:schemeClr val="tx2">
                    <a:lumMod val="50000"/>
                  </a:schemeClr>
                </a:solidFill>
              </a:rPr>
              <a:t>Relational coherence:</a:t>
            </a:r>
          </a:p>
          <a:p>
            <a:pPr>
              <a:buNone/>
            </a:pPr>
            <a:r>
              <a:rPr lang="en-US" dirty="0" smtClean="0">
                <a:solidFill>
                  <a:schemeClr val="tx2">
                    <a:lumMod val="50000"/>
                  </a:schemeClr>
                </a:solidFill>
              </a:rPr>
              <a:t>l</a:t>
            </a:r>
            <a:r>
              <a:rPr lang="en-US" dirty="0" smtClean="0">
                <a:solidFill>
                  <a:schemeClr val="tx2">
                    <a:lumMod val="50000"/>
                  </a:schemeClr>
                </a:solidFill>
              </a:rPr>
              <a:t>earners </a:t>
            </a:r>
            <a:r>
              <a:rPr lang="en-US" b="1" dirty="0" smtClean="0">
                <a:solidFill>
                  <a:schemeClr val="tx2">
                    <a:lumMod val="50000"/>
                  </a:schemeClr>
                </a:solidFill>
              </a:rPr>
              <a:t>underuse</a:t>
            </a:r>
            <a:r>
              <a:rPr lang="en-US" dirty="0" smtClean="0">
                <a:solidFill>
                  <a:schemeClr val="tx2">
                    <a:lumMod val="50000"/>
                  </a:schemeClr>
                </a:solidFill>
              </a:rPr>
              <a:t> </a:t>
            </a:r>
            <a:r>
              <a:rPr lang="en-US" dirty="0" smtClean="0">
                <a:solidFill>
                  <a:schemeClr val="tx2">
                    <a:lumMod val="50000"/>
                  </a:schemeClr>
                </a:solidFill>
              </a:rPr>
              <a:t>exemplification, premise and similarity; </a:t>
            </a:r>
            <a:r>
              <a:rPr lang="en-US" b="1" dirty="0" smtClean="0">
                <a:solidFill>
                  <a:schemeClr val="tx2">
                    <a:lumMod val="50000"/>
                  </a:schemeClr>
                </a:solidFill>
              </a:rPr>
              <a:t>overuse</a:t>
            </a:r>
            <a:r>
              <a:rPr lang="en-US" dirty="0" smtClean="0">
                <a:solidFill>
                  <a:schemeClr val="tx2">
                    <a:lumMod val="50000"/>
                  </a:schemeClr>
                </a:solidFill>
              </a:rPr>
              <a:t> </a:t>
            </a:r>
            <a:r>
              <a:rPr lang="en-US" dirty="0" smtClean="0">
                <a:solidFill>
                  <a:schemeClr val="tx2">
                    <a:lumMod val="50000"/>
                  </a:schemeClr>
                </a:solidFill>
              </a:rPr>
              <a:t>conclusion and addition</a:t>
            </a:r>
            <a:r>
              <a:rPr lang="en-US" dirty="0" smtClean="0">
                <a:solidFill>
                  <a:schemeClr val="tx2">
                    <a:lumMod val="50000"/>
                  </a:schemeClr>
                </a:solidFill>
              </a:rPr>
              <a:t>.</a:t>
            </a:r>
          </a:p>
          <a:p>
            <a:pPr>
              <a:buNone/>
            </a:pPr>
            <a:endParaRPr lang="en-US" dirty="0" smtClean="0">
              <a:solidFill>
                <a:schemeClr val="tx2">
                  <a:lumMod val="50000"/>
                </a:schemeClr>
              </a:solidFill>
            </a:endParaRPr>
          </a:p>
          <a:p>
            <a:r>
              <a:rPr lang="en-US" dirty="0" smtClean="0">
                <a:solidFill>
                  <a:schemeClr val="tx2">
                    <a:lumMod val="50000"/>
                  </a:schemeClr>
                </a:solidFill>
              </a:rPr>
              <a:t>Referential coherence:</a:t>
            </a:r>
          </a:p>
          <a:p>
            <a:pPr>
              <a:buNone/>
            </a:pPr>
            <a:r>
              <a:rPr lang="en-US" dirty="0" smtClean="0">
                <a:solidFill>
                  <a:schemeClr val="tx2">
                    <a:lumMod val="50000"/>
                  </a:schemeClr>
                </a:solidFill>
              </a:rPr>
              <a:t>s</a:t>
            </a:r>
            <a:r>
              <a:rPr lang="en-US" dirty="0" smtClean="0">
                <a:solidFill>
                  <a:schemeClr val="tx2">
                    <a:lumMod val="50000"/>
                  </a:schemeClr>
                </a:solidFill>
              </a:rPr>
              <a:t>ystematic errors with </a:t>
            </a:r>
            <a:r>
              <a:rPr lang="en-US" dirty="0" smtClean="0">
                <a:solidFill>
                  <a:schemeClr val="tx2">
                    <a:lumMod val="50000"/>
                  </a:schemeClr>
                </a:solidFill>
              </a:rPr>
              <a:t>referring to plural nouns</a:t>
            </a:r>
            <a:endParaRPr lang="en-US" dirty="0" smtClean="0">
              <a:solidFill>
                <a:schemeClr val="tx2">
                  <a:lumMod val="50000"/>
                </a:schemeClr>
              </a:solidFill>
            </a:endParaRPr>
          </a:p>
          <a:p>
            <a:pPr>
              <a:buNone/>
            </a:pPr>
            <a:endParaRPr lang="ru-RU"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References</a:t>
            </a:r>
            <a:endParaRPr lang="ru-RU" dirty="0">
              <a:solidFill>
                <a:schemeClr val="bg1"/>
              </a:solidFill>
            </a:endParaRPr>
          </a:p>
        </p:txBody>
      </p:sp>
      <p:sp>
        <p:nvSpPr>
          <p:cNvPr id="3" name="Содержимое 2"/>
          <p:cNvSpPr>
            <a:spLocks noGrp="1"/>
          </p:cNvSpPr>
          <p:nvPr>
            <p:ph idx="1"/>
          </p:nvPr>
        </p:nvSpPr>
        <p:spPr>
          <a:xfrm>
            <a:off x="457200" y="1196752"/>
            <a:ext cx="8229600" cy="5184576"/>
          </a:xfrm>
        </p:spPr>
        <p:txBody>
          <a:bodyPr/>
          <a:lstStyle/>
          <a:p>
            <a:r>
              <a:rPr lang="en-US" sz="1700" dirty="0" smtClean="0">
                <a:solidFill>
                  <a:schemeClr val="tx2">
                    <a:lumMod val="50000"/>
                  </a:schemeClr>
                </a:solidFill>
              </a:rPr>
              <a:t>Antony, L. (2015). </a:t>
            </a:r>
            <a:r>
              <a:rPr lang="en-US" sz="1700" dirty="0" err="1" smtClean="0">
                <a:solidFill>
                  <a:schemeClr val="tx2">
                    <a:lumMod val="50000"/>
                  </a:schemeClr>
                </a:solidFill>
              </a:rPr>
              <a:t>AntConc</a:t>
            </a:r>
            <a:r>
              <a:rPr lang="en-US" sz="1700" dirty="0" smtClean="0">
                <a:solidFill>
                  <a:schemeClr val="tx2">
                    <a:lumMod val="50000"/>
                  </a:schemeClr>
                </a:solidFill>
              </a:rPr>
              <a:t> (Version 3.4.4) [Computer Software]. Tokyo, Japan: </a:t>
            </a:r>
            <a:r>
              <a:rPr lang="en-US" sz="1700" dirty="0" err="1" smtClean="0">
                <a:solidFill>
                  <a:schemeClr val="tx2">
                    <a:lumMod val="50000"/>
                  </a:schemeClr>
                </a:solidFill>
              </a:rPr>
              <a:t>Waseda</a:t>
            </a:r>
            <a:r>
              <a:rPr lang="en-US" sz="1700" dirty="0" smtClean="0">
                <a:solidFill>
                  <a:schemeClr val="tx2">
                    <a:lumMod val="50000"/>
                  </a:schemeClr>
                </a:solidFill>
              </a:rPr>
              <a:t> University. Available from </a:t>
            </a:r>
            <a:r>
              <a:rPr lang="en-US" sz="1700" u="sng" dirty="0" smtClean="0">
                <a:solidFill>
                  <a:schemeClr val="tx2">
                    <a:lumMod val="50000"/>
                  </a:schemeClr>
                </a:solidFill>
                <a:hlinkClick r:id="rId2"/>
              </a:rPr>
              <a:t>http://www.laurenceanthony.net/software/antconc/</a:t>
            </a:r>
            <a:endParaRPr lang="ru-RU" sz="1700" dirty="0" smtClean="0">
              <a:solidFill>
                <a:schemeClr val="tx2">
                  <a:lumMod val="50000"/>
                </a:schemeClr>
              </a:solidFill>
            </a:endParaRPr>
          </a:p>
          <a:p>
            <a:r>
              <a:rPr lang="en-US" sz="1700" dirty="0" err="1" smtClean="0">
                <a:solidFill>
                  <a:schemeClr val="tx2">
                    <a:lumMod val="50000"/>
                  </a:schemeClr>
                </a:solidFill>
              </a:rPr>
              <a:t>Bunton</a:t>
            </a:r>
            <a:r>
              <a:rPr lang="en-US" sz="1700" dirty="0" smtClean="0">
                <a:solidFill>
                  <a:schemeClr val="tx2">
                    <a:lumMod val="50000"/>
                  </a:schemeClr>
                </a:solidFill>
              </a:rPr>
              <a:t>, D. (1999). The use of higher level </a:t>
            </a:r>
            <a:r>
              <a:rPr lang="en-US" sz="1700" dirty="0" err="1" smtClean="0">
                <a:solidFill>
                  <a:schemeClr val="tx2">
                    <a:lumMod val="50000"/>
                  </a:schemeClr>
                </a:solidFill>
              </a:rPr>
              <a:t>metatext</a:t>
            </a:r>
            <a:r>
              <a:rPr lang="en-US" sz="1700" dirty="0" smtClean="0">
                <a:solidFill>
                  <a:schemeClr val="tx2">
                    <a:lumMod val="50000"/>
                  </a:schemeClr>
                </a:solidFill>
              </a:rPr>
              <a:t> in Ph. D theses. </a:t>
            </a:r>
            <a:r>
              <a:rPr lang="en-US" sz="1700" i="1" dirty="0" smtClean="0">
                <a:solidFill>
                  <a:schemeClr val="tx2">
                    <a:lumMod val="50000"/>
                  </a:schemeClr>
                </a:solidFill>
              </a:rPr>
              <a:t>English for Specific Purposes, 18,</a:t>
            </a:r>
            <a:r>
              <a:rPr lang="en-US" sz="1700" dirty="0" smtClean="0">
                <a:solidFill>
                  <a:schemeClr val="tx2">
                    <a:lumMod val="50000"/>
                  </a:schemeClr>
                </a:solidFill>
              </a:rPr>
              <a:t> 41-56.</a:t>
            </a:r>
            <a:endParaRPr lang="ru-RU" sz="1700" dirty="0" smtClean="0">
              <a:solidFill>
                <a:schemeClr val="tx2">
                  <a:lumMod val="50000"/>
                </a:schemeClr>
              </a:solidFill>
            </a:endParaRPr>
          </a:p>
          <a:p>
            <a:r>
              <a:rPr lang="en-US" sz="1700" dirty="0" err="1" smtClean="0">
                <a:solidFill>
                  <a:schemeClr val="tx2">
                    <a:lumMod val="50000"/>
                  </a:schemeClr>
                </a:solidFill>
              </a:rPr>
              <a:t>Degand</a:t>
            </a:r>
            <a:r>
              <a:rPr lang="en-US" sz="1700" dirty="0" smtClean="0">
                <a:solidFill>
                  <a:schemeClr val="tx2">
                    <a:lumMod val="50000"/>
                  </a:schemeClr>
                </a:solidFill>
              </a:rPr>
              <a:t>, L., </a:t>
            </a:r>
            <a:r>
              <a:rPr lang="en-US" sz="1700" dirty="0" err="1" smtClean="0">
                <a:solidFill>
                  <a:schemeClr val="tx2">
                    <a:lumMod val="50000"/>
                  </a:schemeClr>
                </a:solidFill>
              </a:rPr>
              <a:t>Lefèvre</a:t>
            </a:r>
            <a:r>
              <a:rPr lang="en-US" sz="1700" dirty="0" smtClean="0">
                <a:solidFill>
                  <a:schemeClr val="tx2">
                    <a:lumMod val="50000"/>
                  </a:schemeClr>
                </a:solidFill>
              </a:rPr>
              <a:t>, N., &amp; </a:t>
            </a:r>
            <a:r>
              <a:rPr lang="en-US" sz="1700" dirty="0" err="1" smtClean="0">
                <a:solidFill>
                  <a:schemeClr val="tx2">
                    <a:lumMod val="50000"/>
                  </a:schemeClr>
                </a:solidFill>
              </a:rPr>
              <a:t>Bestgen</a:t>
            </a:r>
            <a:r>
              <a:rPr lang="en-US" sz="1700" dirty="0" smtClean="0">
                <a:solidFill>
                  <a:schemeClr val="tx2">
                    <a:lumMod val="50000"/>
                  </a:schemeClr>
                </a:solidFill>
              </a:rPr>
              <a:t>, Y. (1999). The impact of connectives and anaphoric expressions on expository discourse comprehension. </a:t>
            </a:r>
            <a:r>
              <a:rPr lang="en-US" sz="1700" i="1" dirty="0" smtClean="0">
                <a:solidFill>
                  <a:schemeClr val="tx2">
                    <a:lumMod val="50000"/>
                  </a:schemeClr>
                </a:solidFill>
              </a:rPr>
              <a:t>Document Design</a:t>
            </a:r>
            <a:r>
              <a:rPr lang="en-US" sz="1700" dirty="0" smtClean="0">
                <a:solidFill>
                  <a:schemeClr val="tx2">
                    <a:lumMod val="50000"/>
                  </a:schemeClr>
                </a:solidFill>
              </a:rPr>
              <a:t>, </a:t>
            </a:r>
            <a:r>
              <a:rPr lang="en-US" sz="1700" i="1" dirty="0" smtClean="0">
                <a:solidFill>
                  <a:schemeClr val="tx2">
                    <a:lumMod val="50000"/>
                  </a:schemeClr>
                </a:solidFill>
              </a:rPr>
              <a:t>1</a:t>
            </a:r>
            <a:r>
              <a:rPr lang="en-US" sz="1700" dirty="0" smtClean="0">
                <a:solidFill>
                  <a:schemeClr val="tx2">
                    <a:lumMod val="50000"/>
                  </a:schemeClr>
                </a:solidFill>
              </a:rPr>
              <a:t>(1), 39-51</a:t>
            </a:r>
            <a:r>
              <a:rPr lang="en-US" sz="1700" dirty="0" smtClean="0">
                <a:solidFill>
                  <a:schemeClr val="tx2">
                    <a:lumMod val="50000"/>
                  </a:schemeClr>
                </a:solidFill>
              </a:rPr>
              <a:t>.</a:t>
            </a:r>
          </a:p>
          <a:p>
            <a:r>
              <a:rPr lang="en-US" sz="1700" dirty="0" err="1" smtClean="0">
                <a:solidFill>
                  <a:schemeClr val="tx2">
                    <a:lumMod val="50000"/>
                  </a:schemeClr>
                </a:solidFill>
              </a:rPr>
              <a:t>Fahnestock</a:t>
            </a:r>
            <a:r>
              <a:rPr lang="en-US" sz="1700" dirty="0" smtClean="0">
                <a:solidFill>
                  <a:schemeClr val="tx2">
                    <a:lumMod val="50000"/>
                  </a:schemeClr>
                </a:solidFill>
              </a:rPr>
              <a:t>, J. (1983). Semantic and lexical coherence. </a:t>
            </a:r>
            <a:r>
              <a:rPr lang="en-US" sz="1700" i="1" dirty="0" smtClean="0">
                <a:solidFill>
                  <a:schemeClr val="tx2">
                    <a:lumMod val="50000"/>
                  </a:schemeClr>
                </a:solidFill>
              </a:rPr>
              <a:t>College Composition and Communication</a:t>
            </a:r>
            <a:r>
              <a:rPr lang="en-US" sz="1700" dirty="0" smtClean="0">
                <a:solidFill>
                  <a:schemeClr val="tx2">
                    <a:lumMod val="50000"/>
                  </a:schemeClr>
                </a:solidFill>
              </a:rPr>
              <a:t>, </a:t>
            </a:r>
            <a:r>
              <a:rPr lang="en-US" sz="1700" i="1" dirty="0" smtClean="0">
                <a:solidFill>
                  <a:schemeClr val="tx2">
                    <a:lumMod val="50000"/>
                  </a:schemeClr>
                </a:solidFill>
              </a:rPr>
              <a:t>34</a:t>
            </a:r>
            <a:r>
              <a:rPr lang="en-US" sz="1700" dirty="0" smtClean="0">
                <a:solidFill>
                  <a:schemeClr val="tx2">
                    <a:lumMod val="50000"/>
                  </a:schemeClr>
                </a:solidFill>
              </a:rPr>
              <a:t>(4), 400-416.</a:t>
            </a:r>
            <a:endParaRPr lang="ru-RU" sz="1700" dirty="0" smtClean="0">
              <a:solidFill>
                <a:schemeClr val="tx2">
                  <a:lumMod val="50000"/>
                </a:schemeClr>
              </a:solidFill>
            </a:endParaRPr>
          </a:p>
          <a:p>
            <a:r>
              <a:rPr lang="en-US" sz="1700" dirty="0" err="1" smtClean="0">
                <a:solidFill>
                  <a:schemeClr val="tx2">
                    <a:lumMod val="50000"/>
                  </a:schemeClr>
                </a:solidFill>
              </a:rPr>
              <a:t>Gilquin</a:t>
            </a:r>
            <a:r>
              <a:rPr lang="en-US" sz="1700" dirty="0" smtClean="0">
                <a:solidFill>
                  <a:schemeClr val="tx2">
                    <a:lumMod val="50000"/>
                  </a:schemeClr>
                </a:solidFill>
              </a:rPr>
              <a:t>, G. (2000/2001). The integrated contrastive model. Spicing up your data. </a:t>
            </a:r>
            <a:r>
              <a:rPr lang="en-US" sz="1700" i="1" dirty="0" smtClean="0">
                <a:solidFill>
                  <a:schemeClr val="tx2">
                    <a:lumMod val="50000"/>
                  </a:schemeClr>
                </a:solidFill>
              </a:rPr>
              <a:t>Languages in Contrast, 3</a:t>
            </a:r>
            <a:r>
              <a:rPr lang="en-US" sz="1700" dirty="0" smtClean="0">
                <a:solidFill>
                  <a:schemeClr val="tx2">
                    <a:lumMod val="50000"/>
                  </a:schemeClr>
                </a:solidFill>
              </a:rPr>
              <a:t>(1), 95</a:t>
            </a:r>
            <a:r>
              <a:rPr lang="ru-RU" sz="1700" dirty="0" smtClean="0">
                <a:solidFill>
                  <a:schemeClr val="tx2">
                    <a:lumMod val="50000"/>
                  </a:schemeClr>
                </a:solidFill>
              </a:rPr>
              <a:t>–</a:t>
            </a:r>
            <a:r>
              <a:rPr lang="en-US" sz="1700" dirty="0" smtClean="0">
                <a:solidFill>
                  <a:schemeClr val="tx2">
                    <a:lumMod val="50000"/>
                  </a:schemeClr>
                </a:solidFill>
              </a:rPr>
              <a:t>123.</a:t>
            </a:r>
            <a:endParaRPr lang="ru-RU" sz="1700" dirty="0" smtClean="0">
              <a:solidFill>
                <a:schemeClr val="tx2">
                  <a:lumMod val="50000"/>
                </a:schemeClr>
              </a:solidFill>
            </a:endParaRPr>
          </a:p>
          <a:p>
            <a:r>
              <a:rPr lang="en-US" sz="1700" dirty="0" smtClean="0">
                <a:solidFill>
                  <a:schemeClr val="tx2">
                    <a:lumMod val="50000"/>
                  </a:schemeClr>
                </a:solidFill>
              </a:rPr>
              <a:t>Granger, S. (1996). From CA to CIA and back: An integrated approach to computerized bilingual and learner corpora. In K. </a:t>
            </a:r>
            <a:r>
              <a:rPr lang="en-US" sz="1700" dirty="0" err="1" smtClean="0">
                <a:solidFill>
                  <a:schemeClr val="tx2">
                    <a:lumMod val="50000"/>
                  </a:schemeClr>
                </a:solidFill>
              </a:rPr>
              <a:t>Aijmer</a:t>
            </a:r>
            <a:r>
              <a:rPr lang="en-US" sz="1700" dirty="0" smtClean="0">
                <a:solidFill>
                  <a:schemeClr val="tx2">
                    <a:lumMod val="50000"/>
                  </a:schemeClr>
                </a:solidFill>
              </a:rPr>
              <a:t>, B. </a:t>
            </a:r>
            <a:r>
              <a:rPr lang="en-US" sz="1700" dirty="0" err="1" smtClean="0">
                <a:solidFill>
                  <a:schemeClr val="tx2">
                    <a:lumMod val="50000"/>
                  </a:schemeClr>
                </a:solidFill>
              </a:rPr>
              <a:t>Altenberg</a:t>
            </a:r>
            <a:r>
              <a:rPr lang="en-US" sz="1700" dirty="0" smtClean="0">
                <a:solidFill>
                  <a:schemeClr val="tx2">
                    <a:lumMod val="50000"/>
                  </a:schemeClr>
                </a:solidFill>
              </a:rPr>
              <a:t>, &amp;M. Johansson (Eds.), </a:t>
            </a:r>
            <a:r>
              <a:rPr lang="en-US" sz="1700" i="1" dirty="0" smtClean="0">
                <a:solidFill>
                  <a:schemeClr val="tx2">
                    <a:lumMod val="50000"/>
                  </a:schemeClr>
                </a:solidFill>
              </a:rPr>
              <a:t>Languages in contrast. Text-based cross-linguistic studies. Lund Studies in English</a:t>
            </a:r>
            <a:r>
              <a:rPr lang="en-US" sz="1700" dirty="0" smtClean="0">
                <a:solidFill>
                  <a:schemeClr val="tx2">
                    <a:lumMod val="50000"/>
                  </a:schemeClr>
                </a:solidFill>
              </a:rPr>
              <a:t>, Vol. 88 (pp. 37</a:t>
            </a:r>
            <a:r>
              <a:rPr lang="ru-RU" sz="1700" dirty="0" smtClean="0">
                <a:solidFill>
                  <a:schemeClr val="tx2">
                    <a:lumMod val="50000"/>
                  </a:schemeClr>
                </a:solidFill>
              </a:rPr>
              <a:t>–</a:t>
            </a:r>
            <a:r>
              <a:rPr lang="en-US" sz="1700" dirty="0" smtClean="0">
                <a:solidFill>
                  <a:schemeClr val="tx2">
                    <a:lumMod val="50000"/>
                  </a:schemeClr>
                </a:solidFill>
              </a:rPr>
              <a:t>51). Lund: Lund University Press</a:t>
            </a:r>
            <a:r>
              <a:rPr lang="en-US" sz="1700" dirty="0" smtClean="0">
                <a:solidFill>
                  <a:schemeClr val="tx2">
                    <a:lumMod val="50000"/>
                  </a:schemeClr>
                </a:solidFill>
              </a:rPr>
              <a:t>.</a:t>
            </a:r>
          </a:p>
          <a:p>
            <a:r>
              <a:rPr lang="en-US" sz="1700" dirty="0" smtClean="0">
                <a:solidFill>
                  <a:schemeClr val="tx2">
                    <a:lumMod val="50000"/>
                  </a:schemeClr>
                </a:solidFill>
              </a:rPr>
              <a:t>Hyland, K. (2004). Disciplinary interactions: </a:t>
            </a:r>
            <a:r>
              <a:rPr lang="en-US" sz="1700" dirty="0" err="1" smtClean="0">
                <a:solidFill>
                  <a:schemeClr val="tx2">
                    <a:lumMod val="50000"/>
                  </a:schemeClr>
                </a:solidFill>
              </a:rPr>
              <a:t>metadiscourse</a:t>
            </a:r>
            <a:r>
              <a:rPr lang="en-US" sz="1700" dirty="0" smtClean="0">
                <a:solidFill>
                  <a:schemeClr val="tx2">
                    <a:lumMod val="50000"/>
                  </a:schemeClr>
                </a:solidFill>
              </a:rPr>
              <a:t> in L2 postgraduate writing. </a:t>
            </a:r>
            <a:r>
              <a:rPr lang="en-US" sz="1700" i="1" dirty="0" smtClean="0">
                <a:solidFill>
                  <a:schemeClr val="tx2">
                    <a:lumMod val="50000"/>
                  </a:schemeClr>
                </a:solidFill>
              </a:rPr>
              <a:t>Journal of Second Language Writing, 13,</a:t>
            </a:r>
            <a:r>
              <a:rPr lang="en-US" sz="1700" dirty="0" smtClean="0">
                <a:solidFill>
                  <a:schemeClr val="tx2">
                    <a:lumMod val="50000"/>
                  </a:schemeClr>
                </a:solidFill>
              </a:rPr>
              <a:t> 133-151.</a:t>
            </a:r>
            <a:endParaRPr lang="ru-RU" sz="1700" dirty="0" smtClean="0">
              <a:solidFill>
                <a:schemeClr val="tx2">
                  <a:lumMod val="50000"/>
                </a:schemeClr>
              </a:solidFill>
            </a:endParaRPr>
          </a:p>
          <a:p>
            <a:r>
              <a:rPr lang="en-US" sz="1700" dirty="0" smtClean="0">
                <a:solidFill>
                  <a:schemeClr val="tx2">
                    <a:lumMod val="50000"/>
                  </a:schemeClr>
                </a:solidFill>
              </a:rPr>
              <a:t>Hyland, K., &amp; </a:t>
            </a:r>
            <a:r>
              <a:rPr lang="en-US" sz="1700" dirty="0" err="1" smtClean="0">
                <a:solidFill>
                  <a:schemeClr val="tx2">
                    <a:lumMod val="50000"/>
                  </a:schemeClr>
                </a:solidFill>
              </a:rPr>
              <a:t>Tse</a:t>
            </a:r>
            <a:r>
              <a:rPr lang="en-US" sz="1700" dirty="0" smtClean="0">
                <a:solidFill>
                  <a:schemeClr val="tx2">
                    <a:lumMod val="50000"/>
                  </a:schemeClr>
                </a:solidFill>
              </a:rPr>
              <a:t>, P. (2004). </a:t>
            </a:r>
            <a:r>
              <a:rPr lang="en-US" sz="1700" dirty="0" err="1" smtClean="0">
                <a:solidFill>
                  <a:schemeClr val="tx2">
                    <a:lumMod val="50000"/>
                  </a:schemeClr>
                </a:solidFill>
              </a:rPr>
              <a:t>Metadiscourse</a:t>
            </a:r>
            <a:r>
              <a:rPr lang="en-US" sz="1700" dirty="0" smtClean="0">
                <a:solidFill>
                  <a:schemeClr val="tx2">
                    <a:lumMod val="50000"/>
                  </a:schemeClr>
                </a:solidFill>
              </a:rPr>
              <a:t> in academic writing: a reappraisal. </a:t>
            </a:r>
            <a:r>
              <a:rPr lang="ru-RU" sz="1700" i="1" dirty="0" err="1" smtClean="0">
                <a:solidFill>
                  <a:schemeClr val="tx2">
                    <a:lumMod val="50000"/>
                  </a:schemeClr>
                </a:solidFill>
              </a:rPr>
              <a:t>Applied</a:t>
            </a:r>
            <a:r>
              <a:rPr lang="ru-RU" sz="1700" i="1" dirty="0" smtClean="0">
                <a:solidFill>
                  <a:schemeClr val="tx2">
                    <a:lumMod val="50000"/>
                  </a:schemeClr>
                </a:solidFill>
              </a:rPr>
              <a:t> </a:t>
            </a:r>
            <a:r>
              <a:rPr lang="ru-RU" sz="1700" i="1" dirty="0" err="1" smtClean="0">
                <a:solidFill>
                  <a:schemeClr val="tx2">
                    <a:lumMod val="50000"/>
                  </a:schemeClr>
                </a:solidFill>
              </a:rPr>
              <a:t>Linguistics</a:t>
            </a:r>
            <a:r>
              <a:rPr lang="ru-RU" sz="1700" i="1" dirty="0" smtClean="0">
                <a:solidFill>
                  <a:schemeClr val="tx2">
                    <a:lumMod val="50000"/>
                  </a:schemeClr>
                </a:solidFill>
              </a:rPr>
              <a:t>, 25</a:t>
            </a:r>
            <a:r>
              <a:rPr lang="ru-RU" sz="1700" dirty="0" smtClean="0">
                <a:solidFill>
                  <a:schemeClr val="tx2">
                    <a:lumMod val="50000"/>
                  </a:schemeClr>
                </a:solidFill>
              </a:rPr>
              <a:t>(2), 156</a:t>
            </a:r>
            <a:r>
              <a:rPr lang="en-US" sz="1700" dirty="0" smtClean="0">
                <a:solidFill>
                  <a:schemeClr val="tx2">
                    <a:lumMod val="50000"/>
                  </a:schemeClr>
                </a:solidFill>
              </a:rPr>
              <a:t>-</a:t>
            </a:r>
            <a:r>
              <a:rPr lang="ru-RU" sz="1700" dirty="0" smtClean="0">
                <a:solidFill>
                  <a:schemeClr val="tx2">
                    <a:lumMod val="50000"/>
                  </a:schemeClr>
                </a:solidFill>
              </a:rPr>
              <a:t>177.</a:t>
            </a:r>
          </a:p>
          <a:p>
            <a:endParaRPr lang="ru-RU" sz="1600" dirty="0" smtClean="0"/>
          </a:p>
          <a:p>
            <a:endParaRPr lang="ru-RU" sz="2000" dirty="0" smtClean="0"/>
          </a:p>
          <a:p>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en-US" dirty="0" smtClean="0"/>
          </a:p>
          <a:p>
            <a:endParaRPr lang="en-US" dirty="0" smtClean="0"/>
          </a:p>
          <a:p>
            <a:pPr algn="ctr">
              <a:buNone/>
            </a:pPr>
            <a:r>
              <a:rPr lang="en-US" sz="4800" dirty="0" smtClean="0">
                <a:solidFill>
                  <a:schemeClr val="tx2">
                    <a:lumMod val="50000"/>
                  </a:schemeClr>
                </a:solidFill>
              </a:rPr>
              <a:t>Thank you for your attention</a:t>
            </a:r>
            <a:r>
              <a:rPr lang="en-US" sz="4800" dirty="0" smtClean="0">
                <a:solidFill>
                  <a:schemeClr val="tx2">
                    <a:lumMod val="50000"/>
                  </a:schemeClr>
                </a:solidFill>
              </a:rPr>
              <a:t>!</a:t>
            </a:r>
          </a:p>
          <a:p>
            <a:pPr algn="ctr">
              <a:buNone/>
            </a:pPr>
            <a:endParaRPr lang="en-US" sz="4800" dirty="0" smtClean="0">
              <a:solidFill>
                <a:schemeClr val="tx2">
                  <a:lumMod val="50000"/>
                </a:schemeClr>
              </a:solidFill>
            </a:endParaRPr>
          </a:p>
          <a:p>
            <a:pPr algn="r">
              <a:buNone/>
            </a:pPr>
            <a:endParaRPr lang="en-US" sz="2800" dirty="0" smtClean="0">
              <a:solidFill>
                <a:schemeClr val="tx2">
                  <a:lumMod val="50000"/>
                </a:schemeClr>
              </a:solidFill>
            </a:endParaRPr>
          </a:p>
          <a:p>
            <a:pPr algn="r">
              <a:buNone/>
            </a:pPr>
            <a:endParaRPr lang="en-US" sz="2800" smtClean="0">
              <a:solidFill>
                <a:schemeClr val="tx2">
                  <a:lumMod val="50000"/>
                </a:schemeClr>
              </a:solidFill>
            </a:endParaRPr>
          </a:p>
          <a:p>
            <a:pPr algn="r">
              <a:buNone/>
            </a:pPr>
            <a:r>
              <a:rPr lang="en-US" sz="2800" smtClean="0">
                <a:solidFill>
                  <a:schemeClr val="tx2">
                    <a:lumMod val="50000"/>
                  </a:schemeClr>
                </a:solidFill>
              </a:rPr>
              <a:t>mailto</a:t>
            </a:r>
            <a:r>
              <a:rPr lang="en-US" sz="2800" dirty="0" smtClean="0">
                <a:solidFill>
                  <a:schemeClr val="tx2">
                    <a:lumMod val="50000"/>
                  </a:schemeClr>
                </a:solidFill>
              </a:rPr>
              <a:t>: cmelizaveta@yandex.ru</a:t>
            </a:r>
            <a:endParaRPr lang="ru-RU" sz="28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Literature Review</a:t>
            </a:r>
            <a:r>
              <a:rPr lang="en-US" dirty="0" smtClean="0">
                <a:solidFill>
                  <a:schemeClr val="bg1"/>
                </a:solidFill>
              </a:rPr>
              <a:t> </a:t>
            </a:r>
            <a:endParaRPr lang="ru-RU" dirty="0">
              <a:solidFill>
                <a:schemeClr val="bg1"/>
              </a:solidFill>
            </a:endParaRPr>
          </a:p>
        </p:txBody>
      </p:sp>
      <p:sp>
        <p:nvSpPr>
          <p:cNvPr id="5" name="Содержимое 4"/>
          <p:cNvSpPr>
            <a:spLocks noGrp="1"/>
          </p:cNvSpPr>
          <p:nvPr>
            <p:ph idx="1"/>
          </p:nvPr>
        </p:nvSpPr>
        <p:spPr/>
        <p:txBody>
          <a:bodyPr/>
          <a:lstStyle/>
          <a:p>
            <a:r>
              <a:rPr lang="en-US" sz="4000" dirty="0" smtClean="0">
                <a:solidFill>
                  <a:schemeClr val="tx2">
                    <a:lumMod val="50000"/>
                  </a:schemeClr>
                </a:solidFill>
              </a:rPr>
              <a:t>Semantic </a:t>
            </a:r>
            <a:r>
              <a:rPr lang="en-US" sz="4000" dirty="0" err="1" smtClean="0">
                <a:solidFill>
                  <a:schemeClr val="tx2">
                    <a:lumMod val="50000"/>
                  </a:schemeClr>
                </a:solidFill>
              </a:rPr>
              <a:t>vs</a:t>
            </a:r>
            <a:r>
              <a:rPr lang="en-US" sz="4000" dirty="0" smtClean="0">
                <a:solidFill>
                  <a:schemeClr val="tx2">
                    <a:lumMod val="50000"/>
                  </a:schemeClr>
                </a:solidFill>
              </a:rPr>
              <a:t> lexical coherence (</a:t>
            </a:r>
            <a:r>
              <a:rPr lang="en-US" sz="4000" dirty="0" err="1" smtClean="0">
                <a:solidFill>
                  <a:schemeClr val="tx2">
                    <a:lumMod val="50000"/>
                  </a:schemeClr>
                </a:solidFill>
              </a:rPr>
              <a:t>Fahnestock</a:t>
            </a:r>
            <a:r>
              <a:rPr lang="en-US" sz="4000" dirty="0" smtClean="0">
                <a:solidFill>
                  <a:schemeClr val="tx2">
                    <a:lumMod val="50000"/>
                  </a:schemeClr>
                </a:solidFill>
              </a:rPr>
              <a:t>, 1983</a:t>
            </a:r>
            <a:r>
              <a:rPr lang="en-US" sz="4000" dirty="0" smtClean="0">
                <a:solidFill>
                  <a:schemeClr val="tx2">
                    <a:lumMod val="50000"/>
                  </a:schemeClr>
                </a:solidFill>
              </a:rPr>
              <a:t>)</a:t>
            </a:r>
          </a:p>
          <a:p>
            <a:r>
              <a:rPr lang="en-US" sz="4000" dirty="0" smtClean="0">
                <a:solidFill>
                  <a:schemeClr val="tx2">
                    <a:lumMod val="50000"/>
                  </a:schemeClr>
                </a:solidFill>
              </a:rPr>
              <a:t>Textual </a:t>
            </a:r>
            <a:r>
              <a:rPr lang="en-US" sz="4000" dirty="0" err="1" smtClean="0">
                <a:solidFill>
                  <a:schemeClr val="tx2">
                    <a:lumMod val="50000"/>
                  </a:schemeClr>
                </a:solidFill>
              </a:rPr>
              <a:t>metadiscourse</a:t>
            </a:r>
            <a:r>
              <a:rPr lang="en-US" sz="4000" dirty="0" smtClean="0">
                <a:solidFill>
                  <a:schemeClr val="tx2">
                    <a:lumMod val="50000"/>
                  </a:schemeClr>
                </a:solidFill>
              </a:rPr>
              <a:t> (e.g. </a:t>
            </a:r>
            <a:r>
              <a:rPr lang="fi-FI" sz="4000" dirty="0" smtClean="0">
                <a:solidFill>
                  <a:schemeClr val="tx2">
                    <a:lumMod val="50000"/>
                  </a:schemeClr>
                </a:solidFill>
              </a:rPr>
              <a:t>Bunton, 1999; Hyland, 2004; Hyland &amp; Tse, 2004</a:t>
            </a:r>
            <a:r>
              <a:rPr lang="fi-FI" sz="4000" dirty="0" smtClean="0">
                <a:solidFill>
                  <a:schemeClr val="tx2">
                    <a:lumMod val="50000"/>
                  </a:schemeClr>
                </a:solidFill>
              </a:rPr>
              <a:t>)</a:t>
            </a:r>
            <a:endParaRPr lang="en-US" sz="4000" dirty="0" smtClean="0">
              <a:solidFill>
                <a:schemeClr val="tx2">
                  <a:lumMod val="50000"/>
                </a:schemeClr>
              </a:solidFill>
            </a:endParaRPr>
          </a:p>
          <a:p>
            <a:r>
              <a:rPr lang="en-US" sz="4000" dirty="0" smtClean="0">
                <a:solidFill>
                  <a:schemeClr val="tx2">
                    <a:lumMod val="50000"/>
                  </a:schemeClr>
                </a:solidFill>
              </a:rPr>
              <a:t>Relational </a:t>
            </a:r>
            <a:r>
              <a:rPr lang="en-US" sz="4000" dirty="0" err="1" smtClean="0">
                <a:solidFill>
                  <a:schemeClr val="tx2">
                    <a:lumMod val="50000"/>
                  </a:schemeClr>
                </a:solidFill>
              </a:rPr>
              <a:t>vs</a:t>
            </a:r>
            <a:r>
              <a:rPr lang="en-US" sz="4000" dirty="0" smtClean="0">
                <a:solidFill>
                  <a:schemeClr val="tx2">
                    <a:lumMod val="50000"/>
                  </a:schemeClr>
                </a:solidFill>
              </a:rPr>
              <a:t> referential </a:t>
            </a:r>
            <a:r>
              <a:rPr lang="en-US" sz="4000" dirty="0" smtClean="0">
                <a:solidFill>
                  <a:schemeClr val="tx2">
                    <a:lumMod val="50000"/>
                  </a:schemeClr>
                </a:solidFill>
              </a:rPr>
              <a:t>coherence (</a:t>
            </a:r>
            <a:r>
              <a:rPr lang="en-US" sz="4000" dirty="0" err="1" smtClean="0">
                <a:solidFill>
                  <a:schemeClr val="tx2">
                    <a:lumMod val="50000"/>
                  </a:schemeClr>
                </a:solidFill>
              </a:rPr>
              <a:t>Dedand</a:t>
            </a:r>
            <a:r>
              <a:rPr lang="en-US" sz="4000" dirty="0" smtClean="0">
                <a:solidFill>
                  <a:schemeClr val="tx2">
                    <a:lumMod val="50000"/>
                  </a:schemeClr>
                </a:solidFill>
              </a:rPr>
              <a:t> </a:t>
            </a:r>
            <a:r>
              <a:rPr lang="en-US" sz="4000" dirty="0" smtClean="0">
                <a:solidFill>
                  <a:schemeClr val="tx2">
                    <a:lumMod val="50000"/>
                  </a:schemeClr>
                </a:solidFill>
              </a:rPr>
              <a:t>et al., 1999)</a:t>
            </a:r>
          </a:p>
          <a:p>
            <a:endParaRPr lang="ru-RU"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Data</a:t>
            </a:r>
            <a:endParaRPr lang="ru-RU" dirty="0">
              <a:solidFill>
                <a:schemeClr val="bg1"/>
              </a:solidFill>
            </a:endParaRPr>
          </a:p>
        </p:txBody>
      </p:sp>
      <p:sp>
        <p:nvSpPr>
          <p:cNvPr id="3" name="Содержимое 2"/>
          <p:cNvSpPr>
            <a:spLocks noGrp="1"/>
          </p:cNvSpPr>
          <p:nvPr>
            <p:ph idx="1"/>
          </p:nvPr>
        </p:nvSpPr>
        <p:spPr>
          <a:xfrm>
            <a:off x="457200" y="1412776"/>
            <a:ext cx="8229600" cy="4713387"/>
          </a:xfrm>
        </p:spPr>
        <p:txBody>
          <a:bodyPr/>
          <a:lstStyle/>
          <a:p>
            <a:pPr algn="just"/>
            <a:r>
              <a:rPr lang="en-US" sz="3600" b="1" dirty="0" smtClean="0">
                <a:solidFill>
                  <a:schemeClr val="tx2">
                    <a:lumMod val="50000"/>
                  </a:schemeClr>
                </a:solidFill>
              </a:rPr>
              <a:t>Corpus 1</a:t>
            </a:r>
            <a:r>
              <a:rPr lang="en-US" sz="3600" dirty="0" smtClean="0">
                <a:solidFill>
                  <a:schemeClr val="tx2">
                    <a:lumMod val="50000"/>
                  </a:schemeClr>
                </a:solidFill>
              </a:rPr>
              <a:t> (Learner Corpus): 58 </a:t>
            </a:r>
            <a:r>
              <a:rPr lang="en-US" sz="3600" dirty="0" smtClean="0">
                <a:solidFill>
                  <a:schemeClr val="tx2">
                    <a:lumMod val="50000"/>
                  </a:schemeClr>
                </a:solidFill>
              </a:rPr>
              <a:t>texts (management students research proposals); 130,000 words.</a:t>
            </a:r>
            <a:endParaRPr lang="en-US" sz="3600" dirty="0" smtClean="0">
              <a:solidFill>
                <a:schemeClr val="tx2">
                  <a:lumMod val="50000"/>
                </a:schemeClr>
              </a:solidFill>
            </a:endParaRPr>
          </a:p>
          <a:p>
            <a:pPr algn="just"/>
            <a:r>
              <a:rPr lang="en-US" sz="3600" b="1" dirty="0" smtClean="0">
                <a:solidFill>
                  <a:schemeClr val="tx2">
                    <a:lumMod val="50000"/>
                  </a:schemeClr>
                </a:solidFill>
              </a:rPr>
              <a:t>Corpus 2</a:t>
            </a:r>
            <a:r>
              <a:rPr lang="en-US" sz="3600" dirty="0" smtClean="0">
                <a:solidFill>
                  <a:schemeClr val="tx2">
                    <a:lumMod val="50000"/>
                  </a:schemeClr>
                </a:solidFill>
              </a:rPr>
              <a:t> (Reference Corpus): 62 texts</a:t>
            </a:r>
          </a:p>
          <a:p>
            <a:pPr algn="just">
              <a:buNone/>
            </a:pPr>
            <a:r>
              <a:rPr lang="en-US" sz="3600" dirty="0" smtClean="0">
                <a:solidFill>
                  <a:schemeClr val="tx2">
                    <a:lumMod val="50000"/>
                  </a:schemeClr>
                </a:solidFill>
              </a:rPr>
              <a:t>(</a:t>
            </a:r>
            <a:r>
              <a:rPr lang="en-US" sz="3600" dirty="0" smtClean="0">
                <a:solidFill>
                  <a:schemeClr val="tx2">
                    <a:lumMod val="50000"/>
                  </a:schemeClr>
                </a:solidFill>
              </a:rPr>
              <a:t>Journal </a:t>
            </a:r>
            <a:r>
              <a:rPr lang="en-US" sz="3600" dirty="0" smtClean="0">
                <a:solidFill>
                  <a:schemeClr val="tx2">
                    <a:lumMod val="50000"/>
                  </a:schemeClr>
                </a:solidFill>
              </a:rPr>
              <a:t>of </a:t>
            </a:r>
            <a:r>
              <a:rPr lang="en-US" sz="3600" dirty="0" smtClean="0">
                <a:solidFill>
                  <a:schemeClr val="tx2">
                    <a:lumMod val="50000"/>
                  </a:schemeClr>
                </a:solidFill>
              </a:rPr>
              <a:t>Management – 25; </a:t>
            </a:r>
          </a:p>
          <a:p>
            <a:pPr algn="just">
              <a:buNone/>
            </a:pPr>
            <a:r>
              <a:rPr lang="en-US" sz="3600" dirty="0" smtClean="0">
                <a:solidFill>
                  <a:schemeClr val="tx2">
                    <a:lumMod val="50000"/>
                  </a:schemeClr>
                </a:solidFill>
              </a:rPr>
              <a:t>Journal </a:t>
            </a:r>
            <a:r>
              <a:rPr lang="en-US" sz="3600" dirty="0" smtClean="0">
                <a:solidFill>
                  <a:schemeClr val="tx2">
                    <a:lumMod val="50000"/>
                  </a:schemeClr>
                </a:solidFill>
              </a:rPr>
              <a:t>of Management </a:t>
            </a:r>
            <a:r>
              <a:rPr lang="en-US" sz="3600" dirty="0" smtClean="0">
                <a:solidFill>
                  <a:schemeClr val="tx2">
                    <a:lumMod val="50000"/>
                  </a:schemeClr>
                </a:solidFill>
              </a:rPr>
              <a:t>Studies </a:t>
            </a:r>
            <a:r>
              <a:rPr lang="en-US" sz="3600" dirty="0" smtClean="0">
                <a:solidFill>
                  <a:schemeClr val="tx2">
                    <a:lumMod val="50000"/>
                  </a:schemeClr>
                </a:solidFill>
              </a:rPr>
              <a:t>– </a:t>
            </a:r>
            <a:r>
              <a:rPr lang="en-US" sz="3600" dirty="0" smtClean="0">
                <a:solidFill>
                  <a:schemeClr val="tx2">
                    <a:lumMod val="50000"/>
                  </a:schemeClr>
                </a:solidFill>
              </a:rPr>
              <a:t>20;</a:t>
            </a:r>
          </a:p>
          <a:p>
            <a:pPr algn="just">
              <a:buNone/>
            </a:pPr>
            <a:r>
              <a:rPr lang="en-US" sz="3600" dirty="0" smtClean="0">
                <a:solidFill>
                  <a:schemeClr val="tx2">
                    <a:lumMod val="50000"/>
                  </a:schemeClr>
                </a:solidFill>
              </a:rPr>
              <a:t>Academy </a:t>
            </a:r>
            <a:r>
              <a:rPr lang="en-US" sz="3600" dirty="0" smtClean="0">
                <a:solidFill>
                  <a:schemeClr val="tx2">
                    <a:lumMod val="50000"/>
                  </a:schemeClr>
                </a:solidFill>
              </a:rPr>
              <a:t>of Management </a:t>
            </a:r>
            <a:r>
              <a:rPr lang="en-US" sz="3600" dirty="0" smtClean="0">
                <a:solidFill>
                  <a:schemeClr val="tx2">
                    <a:lumMod val="50000"/>
                  </a:schemeClr>
                </a:solidFill>
              </a:rPr>
              <a:t>Journal </a:t>
            </a:r>
            <a:r>
              <a:rPr lang="en-US" sz="3600" dirty="0" smtClean="0">
                <a:solidFill>
                  <a:schemeClr val="tx2">
                    <a:lumMod val="50000"/>
                  </a:schemeClr>
                </a:solidFill>
              </a:rPr>
              <a:t>– </a:t>
            </a:r>
            <a:r>
              <a:rPr lang="en-US" sz="3600" dirty="0" smtClean="0">
                <a:solidFill>
                  <a:schemeClr val="tx2">
                    <a:lumMod val="50000"/>
                  </a:schemeClr>
                </a:solidFill>
              </a:rPr>
              <a:t>17); 694,000 words.</a:t>
            </a:r>
            <a:endParaRPr lang="ru-RU" sz="36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Methods</a:t>
            </a:r>
            <a:endParaRPr lang="ru-RU" dirty="0">
              <a:solidFill>
                <a:schemeClr val="bg1"/>
              </a:solidFill>
            </a:endParaRPr>
          </a:p>
        </p:txBody>
      </p:sp>
      <p:sp>
        <p:nvSpPr>
          <p:cNvPr id="5" name="Содержимое 4"/>
          <p:cNvSpPr>
            <a:spLocks noGrp="1"/>
          </p:cNvSpPr>
          <p:nvPr>
            <p:ph idx="1"/>
          </p:nvPr>
        </p:nvSpPr>
        <p:spPr/>
        <p:txBody>
          <a:bodyPr/>
          <a:lstStyle/>
          <a:p>
            <a:r>
              <a:rPr lang="en-US" sz="4000" dirty="0" err="1" smtClean="0">
                <a:solidFill>
                  <a:schemeClr val="tx2">
                    <a:lumMod val="50000"/>
                  </a:schemeClr>
                </a:solidFill>
              </a:rPr>
              <a:t>AntConc</a:t>
            </a:r>
            <a:r>
              <a:rPr lang="en-US" sz="4000" dirty="0" smtClean="0">
                <a:solidFill>
                  <a:schemeClr val="tx2">
                    <a:lumMod val="50000"/>
                  </a:schemeClr>
                </a:solidFill>
              </a:rPr>
              <a:t> (Version 3.4.4) </a:t>
            </a:r>
            <a:r>
              <a:rPr lang="en-US" sz="4000" dirty="0" smtClean="0">
                <a:solidFill>
                  <a:schemeClr val="tx2">
                    <a:lumMod val="50000"/>
                  </a:schemeClr>
                </a:solidFill>
              </a:rPr>
              <a:t>concordance </a:t>
            </a:r>
            <a:r>
              <a:rPr lang="en-US" sz="4000" dirty="0" err="1" smtClean="0">
                <a:solidFill>
                  <a:schemeClr val="tx2">
                    <a:lumMod val="50000"/>
                  </a:schemeClr>
                </a:solidFill>
              </a:rPr>
              <a:t>programme</a:t>
            </a:r>
            <a:endParaRPr lang="en-US" sz="4000" dirty="0" smtClean="0">
              <a:solidFill>
                <a:schemeClr val="tx2">
                  <a:lumMod val="50000"/>
                </a:schemeClr>
              </a:solidFill>
            </a:endParaRPr>
          </a:p>
          <a:p>
            <a:pPr>
              <a:buNone/>
            </a:pPr>
            <a:endParaRPr lang="en-US" sz="4000" dirty="0" smtClean="0">
              <a:solidFill>
                <a:schemeClr val="tx2">
                  <a:lumMod val="50000"/>
                </a:schemeClr>
              </a:solidFill>
            </a:endParaRPr>
          </a:p>
          <a:p>
            <a:r>
              <a:rPr lang="en-US" sz="4000" dirty="0" smtClean="0">
                <a:solidFill>
                  <a:schemeClr val="tx2">
                    <a:lumMod val="50000"/>
                  </a:schemeClr>
                </a:solidFill>
              </a:rPr>
              <a:t>Contrastive </a:t>
            </a:r>
            <a:r>
              <a:rPr lang="en-US" sz="4000" dirty="0" err="1" smtClean="0">
                <a:solidFill>
                  <a:schemeClr val="tx2">
                    <a:lumMod val="50000"/>
                  </a:schemeClr>
                </a:solidFill>
              </a:rPr>
              <a:t>interlanguage</a:t>
            </a:r>
            <a:r>
              <a:rPr lang="en-US" sz="4000" dirty="0" smtClean="0">
                <a:solidFill>
                  <a:schemeClr val="tx2">
                    <a:lumMod val="50000"/>
                  </a:schemeClr>
                </a:solidFill>
              </a:rPr>
              <a:t> analysis (CIA) (</a:t>
            </a:r>
            <a:r>
              <a:rPr lang="en-US" sz="4000" dirty="0" err="1" smtClean="0">
                <a:solidFill>
                  <a:schemeClr val="tx2">
                    <a:lumMod val="50000"/>
                  </a:schemeClr>
                </a:solidFill>
              </a:rPr>
              <a:t>Gilquin</a:t>
            </a:r>
            <a:r>
              <a:rPr lang="en-US" sz="4000" dirty="0" smtClean="0">
                <a:solidFill>
                  <a:schemeClr val="tx2">
                    <a:lumMod val="50000"/>
                  </a:schemeClr>
                </a:solidFill>
              </a:rPr>
              <a:t>, 2000/2001; Granger, 1996)</a:t>
            </a:r>
            <a:endParaRPr lang="ru-RU" sz="4000" dirty="0">
              <a:solidFill>
                <a:schemeClr val="tx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74638"/>
            <a:ext cx="7859216" cy="778098"/>
          </a:xfrm>
        </p:spPr>
        <p:txBody>
          <a:bodyPr/>
          <a:lstStyle/>
          <a:p>
            <a:r>
              <a:rPr lang="en-US" dirty="0" smtClean="0">
                <a:solidFill>
                  <a:schemeClr val="bg1"/>
                </a:solidFill>
              </a:rPr>
              <a:t>Relational Coherence</a:t>
            </a:r>
            <a:endParaRPr lang="ru-RU" dirty="0">
              <a:solidFill>
                <a:schemeClr val="bg1"/>
              </a:solidFill>
            </a:endParaRPr>
          </a:p>
        </p:txBody>
      </p:sp>
      <p:sp>
        <p:nvSpPr>
          <p:cNvPr id="5" name="Содержимое 4"/>
          <p:cNvSpPr>
            <a:spLocks noGrp="1"/>
          </p:cNvSpPr>
          <p:nvPr>
            <p:ph idx="1"/>
          </p:nvPr>
        </p:nvSpPr>
        <p:spPr/>
        <p:txBody>
          <a:bodyPr/>
          <a:lstStyle/>
          <a:p>
            <a:pPr lvl="0" algn="ctr">
              <a:buNone/>
            </a:pPr>
            <a:r>
              <a:rPr lang="en-US" sz="3600" b="1" dirty="0" smtClean="0">
                <a:solidFill>
                  <a:schemeClr val="tx2">
                    <a:lumMod val="50000"/>
                  </a:schemeClr>
                </a:solidFill>
              </a:rPr>
              <a:t>5 groups of relational markers:</a:t>
            </a:r>
          </a:p>
          <a:p>
            <a:r>
              <a:rPr lang="en-US" sz="3600" dirty="0" smtClean="0">
                <a:solidFill>
                  <a:schemeClr val="tx2">
                    <a:lumMod val="50000"/>
                  </a:schemeClr>
                </a:solidFill>
              </a:rPr>
              <a:t>e</a:t>
            </a:r>
            <a:r>
              <a:rPr lang="en-US" sz="3600" dirty="0" smtClean="0">
                <a:solidFill>
                  <a:schemeClr val="tx2">
                    <a:lumMod val="50000"/>
                  </a:schemeClr>
                </a:solidFill>
              </a:rPr>
              <a:t>xemplification (</a:t>
            </a:r>
            <a:r>
              <a:rPr lang="en-US" sz="3600" i="1" dirty="0" smtClean="0">
                <a:solidFill>
                  <a:schemeClr val="tx2">
                    <a:lumMod val="50000"/>
                  </a:schemeClr>
                </a:solidFill>
              </a:rPr>
              <a:t>for example; for instance</a:t>
            </a:r>
            <a:r>
              <a:rPr lang="en-US" sz="3600" dirty="0" smtClean="0">
                <a:solidFill>
                  <a:schemeClr val="tx2">
                    <a:lumMod val="50000"/>
                  </a:schemeClr>
                </a:solidFill>
              </a:rPr>
              <a:t>);</a:t>
            </a:r>
          </a:p>
          <a:p>
            <a:r>
              <a:rPr lang="en-US" sz="3600" dirty="0" smtClean="0">
                <a:solidFill>
                  <a:schemeClr val="tx2">
                    <a:lumMod val="50000"/>
                  </a:schemeClr>
                </a:solidFill>
              </a:rPr>
              <a:t>p</a:t>
            </a:r>
            <a:r>
              <a:rPr lang="en-US" sz="3600" dirty="0" smtClean="0">
                <a:solidFill>
                  <a:schemeClr val="tx2">
                    <a:lumMod val="50000"/>
                  </a:schemeClr>
                </a:solidFill>
              </a:rPr>
              <a:t>remise (</a:t>
            </a:r>
            <a:r>
              <a:rPr lang="en-US" sz="3600" i="1" dirty="0" smtClean="0">
                <a:solidFill>
                  <a:schemeClr val="tx2">
                    <a:lumMod val="50000"/>
                  </a:schemeClr>
                </a:solidFill>
              </a:rPr>
              <a:t>because, since</a:t>
            </a:r>
            <a:r>
              <a:rPr lang="en-US" sz="3600" dirty="0" smtClean="0">
                <a:solidFill>
                  <a:schemeClr val="tx2">
                    <a:lumMod val="50000"/>
                  </a:schemeClr>
                </a:solidFill>
              </a:rPr>
              <a:t>);</a:t>
            </a:r>
          </a:p>
          <a:p>
            <a:r>
              <a:rPr lang="en-US" sz="3600" dirty="0" smtClean="0">
                <a:solidFill>
                  <a:schemeClr val="tx2">
                    <a:lumMod val="50000"/>
                  </a:schemeClr>
                </a:solidFill>
              </a:rPr>
              <a:t>c</a:t>
            </a:r>
            <a:r>
              <a:rPr lang="en-US" sz="3600" dirty="0" smtClean="0">
                <a:solidFill>
                  <a:schemeClr val="tx2">
                    <a:lumMod val="50000"/>
                  </a:schemeClr>
                </a:solidFill>
              </a:rPr>
              <a:t>onclusion (</a:t>
            </a:r>
            <a:r>
              <a:rPr lang="en-US" sz="3600" i="1" dirty="0" smtClean="0">
                <a:solidFill>
                  <a:schemeClr val="tx2">
                    <a:lumMod val="50000"/>
                  </a:schemeClr>
                </a:solidFill>
              </a:rPr>
              <a:t>therefore; hence</a:t>
            </a:r>
            <a:r>
              <a:rPr lang="en-US" sz="3600" dirty="0" smtClean="0">
                <a:solidFill>
                  <a:schemeClr val="tx2">
                    <a:lumMod val="50000"/>
                  </a:schemeClr>
                </a:solidFill>
              </a:rPr>
              <a:t>);</a:t>
            </a:r>
          </a:p>
          <a:p>
            <a:r>
              <a:rPr lang="en-US" sz="3600" dirty="0" smtClean="0">
                <a:solidFill>
                  <a:schemeClr val="tx2">
                    <a:lumMod val="50000"/>
                  </a:schemeClr>
                </a:solidFill>
              </a:rPr>
              <a:t>s</a:t>
            </a:r>
            <a:r>
              <a:rPr lang="en-US" sz="3600" dirty="0" smtClean="0">
                <a:solidFill>
                  <a:schemeClr val="tx2">
                    <a:lumMod val="50000"/>
                  </a:schemeClr>
                </a:solidFill>
              </a:rPr>
              <a:t>imilarity (</a:t>
            </a:r>
            <a:r>
              <a:rPr lang="en-US" sz="3600" i="1" dirty="0" smtClean="0">
                <a:solidFill>
                  <a:schemeClr val="tx2">
                    <a:lumMod val="50000"/>
                  </a:schemeClr>
                </a:solidFill>
              </a:rPr>
              <a:t>likewise; similarly</a:t>
            </a:r>
            <a:r>
              <a:rPr lang="en-US" sz="3600" dirty="0" smtClean="0">
                <a:solidFill>
                  <a:schemeClr val="tx2">
                    <a:lumMod val="50000"/>
                  </a:schemeClr>
                </a:solidFill>
              </a:rPr>
              <a:t>);</a:t>
            </a:r>
          </a:p>
          <a:p>
            <a:r>
              <a:rPr lang="en-US" sz="3600" dirty="0" smtClean="0">
                <a:solidFill>
                  <a:schemeClr val="tx2">
                    <a:lumMod val="50000"/>
                  </a:schemeClr>
                </a:solidFill>
              </a:rPr>
              <a:t>a</a:t>
            </a:r>
            <a:r>
              <a:rPr lang="en-US" sz="3600" dirty="0" smtClean="0">
                <a:solidFill>
                  <a:schemeClr val="tx2">
                    <a:lumMod val="50000"/>
                  </a:schemeClr>
                </a:solidFill>
              </a:rPr>
              <a:t>ddition (</a:t>
            </a:r>
            <a:r>
              <a:rPr lang="en-US" sz="3600" i="1" dirty="0" smtClean="0">
                <a:solidFill>
                  <a:schemeClr val="tx2">
                    <a:lumMod val="50000"/>
                  </a:schemeClr>
                </a:solidFill>
              </a:rPr>
              <a:t>moreover; furthermore</a:t>
            </a:r>
            <a:r>
              <a:rPr lang="en-US" sz="3600" dirty="0" smtClean="0">
                <a:solidFill>
                  <a:schemeClr val="tx2">
                    <a:lumMod val="50000"/>
                  </a:schemeClr>
                </a:solidFill>
              </a:rPr>
              <a:t>).</a:t>
            </a:r>
            <a:endParaRPr lang="en-US" sz="3600" dirty="0" smtClean="0">
              <a:solidFill>
                <a:schemeClr val="tx2">
                  <a:lumMod val="50000"/>
                </a:schemeClr>
              </a:solidFill>
            </a:endParaRPr>
          </a:p>
          <a:p>
            <a:pPr lvl="0">
              <a:buNone/>
            </a:pPr>
            <a:endParaRPr lang="ru-RU" dirty="0" smtClean="0">
              <a:solidFill>
                <a:schemeClr val="tx2">
                  <a:lumMod val="50000"/>
                </a:schemeClr>
              </a:solidFill>
            </a:endParaRP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7931224" cy="1143000"/>
          </a:xfrm>
        </p:spPr>
        <p:txBody>
          <a:bodyPr/>
          <a:lstStyle/>
          <a:p>
            <a:r>
              <a:rPr lang="en-US" dirty="0" smtClean="0">
                <a:solidFill>
                  <a:schemeClr val="bg1"/>
                </a:solidFill>
              </a:rPr>
              <a:t>Results: </a:t>
            </a:r>
            <a:r>
              <a:rPr lang="en-US" dirty="0" smtClean="0">
                <a:solidFill>
                  <a:schemeClr val="bg1"/>
                </a:solidFill>
              </a:rPr>
              <a:t>Exemplification</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bg1"/>
                </a:solidFill>
              </a:rPr>
              <a:t>Results: Premise</a:t>
            </a: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7656</TotalTime>
  <Words>977</Words>
  <Application>Microsoft Office PowerPoint</Application>
  <PresentationFormat>Экран (4:3)</PresentationFormat>
  <Paragraphs>113</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Тема1</vt:lpstr>
      <vt:lpstr>  Relational and referential coherence  of academic texts:  a corpus analysis of Russian students’ research papers in management  </vt:lpstr>
      <vt:lpstr>Hypothesis</vt:lpstr>
      <vt:lpstr>Plan</vt:lpstr>
      <vt:lpstr>Literature Review </vt:lpstr>
      <vt:lpstr>Data</vt:lpstr>
      <vt:lpstr>Methods</vt:lpstr>
      <vt:lpstr>Relational Coherence</vt:lpstr>
      <vt:lpstr>Results: Exemplification</vt:lpstr>
      <vt:lpstr>Results: Premise</vt:lpstr>
      <vt:lpstr>Results: Conclusion</vt:lpstr>
      <vt:lpstr>Results: Similarity</vt:lpstr>
      <vt:lpstr>Results: Addition</vt:lpstr>
      <vt:lpstr>Referential Coherence</vt:lpstr>
      <vt:lpstr>Results: Subject Pronouns</vt:lpstr>
      <vt:lpstr>Results: Subject Pronouns</vt:lpstr>
      <vt:lpstr>Results: Subject Pronouns</vt:lpstr>
      <vt:lpstr>Results: Possessive Adjectives</vt:lpstr>
      <vt:lpstr>Results: Possessive Adjectives</vt:lpstr>
      <vt:lpstr>Results: Object Pronouns</vt:lpstr>
      <vt:lpstr>Results: Object Pronouns</vt:lpstr>
      <vt:lpstr>Results: Reflexive Pronouns</vt:lpstr>
      <vt:lpstr>Results: Reflexive Pronouns</vt:lpstr>
      <vt:lpstr>Results: Demonstrative Pronouns</vt:lpstr>
      <vt:lpstr>Results: Demonstrative Pronouns</vt:lpstr>
      <vt:lpstr>Results: Demonstrative Pronouns</vt:lpstr>
      <vt:lpstr>Results: Indefinite Pronouns</vt:lpstr>
      <vt:lpstr>Results: Indefinite Pronouns</vt:lpstr>
      <vt:lpstr>Results: Relative Pronouns</vt:lpstr>
      <vt:lpstr>Results: Relative Pronouns</vt:lpstr>
      <vt:lpstr>Conclusions</vt:lpstr>
      <vt:lpstr>References</vt:lpstr>
      <vt:lpstr>Слайд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Denominal verbs in British business press:  a corpus-based analysis</dc:title>
  <dc:creator>SmirnovaEA</dc:creator>
  <cp:lastModifiedBy>SmirnovaEA</cp:lastModifiedBy>
  <cp:revision>211</cp:revision>
  <dcterms:created xsi:type="dcterms:W3CDTF">2016-05-08T03:40:43Z</dcterms:created>
  <dcterms:modified xsi:type="dcterms:W3CDTF">2017-11-05T18:28:18Z</dcterms:modified>
</cp:coreProperties>
</file>